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318" r:id="rId2"/>
    <p:sldId id="321" r:id="rId3"/>
    <p:sldId id="320" r:id="rId4"/>
    <p:sldId id="404" r:id="rId5"/>
    <p:sldId id="405" r:id="rId6"/>
    <p:sldId id="407" r:id="rId7"/>
    <p:sldId id="408" r:id="rId8"/>
    <p:sldId id="322" r:id="rId9"/>
    <p:sldId id="323" r:id="rId10"/>
    <p:sldId id="324" r:id="rId11"/>
    <p:sldId id="325" r:id="rId12"/>
    <p:sldId id="326" r:id="rId13"/>
    <p:sldId id="327" r:id="rId14"/>
    <p:sldId id="328" r:id="rId15"/>
    <p:sldId id="329" r:id="rId16"/>
    <p:sldId id="406" r:id="rId17"/>
    <p:sldId id="330" r:id="rId18"/>
    <p:sldId id="400" r:id="rId19"/>
    <p:sldId id="401" r:id="rId20"/>
    <p:sldId id="402" r:id="rId21"/>
    <p:sldId id="403" r:id="rId22"/>
    <p:sldId id="335" r:id="rId23"/>
    <p:sldId id="336" r:id="rId24"/>
    <p:sldId id="399" r:id="rId25"/>
    <p:sldId id="365" r:id="rId26"/>
    <p:sldId id="366" r:id="rId27"/>
    <p:sldId id="390" r:id="rId28"/>
    <p:sldId id="391" r:id="rId29"/>
    <p:sldId id="392" r:id="rId30"/>
    <p:sldId id="331" r:id="rId31"/>
    <p:sldId id="393" r:id="rId32"/>
    <p:sldId id="394" r:id="rId33"/>
    <p:sldId id="395" r:id="rId34"/>
    <p:sldId id="396" r:id="rId35"/>
    <p:sldId id="397" r:id="rId36"/>
    <p:sldId id="268" r:id="rId37"/>
    <p:sldId id="398" r:id="rId38"/>
    <p:sldId id="269" r:id="rId39"/>
    <p:sldId id="332" r:id="rId40"/>
    <p:sldId id="333" r:id="rId41"/>
    <p:sldId id="349" r:id="rId42"/>
    <p:sldId id="350" r:id="rId43"/>
    <p:sldId id="334" r:id="rId44"/>
    <p:sldId id="351" r:id="rId45"/>
    <p:sldId id="352" r:id="rId46"/>
    <p:sldId id="353" r:id="rId47"/>
    <p:sldId id="354" r:id="rId48"/>
    <p:sldId id="367" r:id="rId49"/>
    <p:sldId id="355" r:id="rId50"/>
    <p:sldId id="338" r:id="rId51"/>
    <p:sldId id="357" r:id="rId52"/>
    <p:sldId id="356" r:id="rId53"/>
    <p:sldId id="358" r:id="rId54"/>
    <p:sldId id="368" r:id="rId55"/>
    <p:sldId id="362" r:id="rId56"/>
    <p:sldId id="361" r:id="rId57"/>
    <p:sldId id="339" r:id="rId58"/>
    <p:sldId id="370" r:id="rId59"/>
    <p:sldId id="360" r:id="rId60"/>
    <p:sldId id="369" r:id="rId61"/>
    <p:sldId id="340" r:id="rId62"/>
    <p:sldId id="344" r:id="rId63"/>
    <p:sldId id="363" r:id="rId64"/>
    <p:sldId id="341" r:id="rId65"/>
    <p:sldId id="364" r:id="rId66"/>
    <p:sldId id="371" r:id="rId67"/>
    <p:sldId id="389" r:id="rId68"/>
    <p:sldId id="385" r:id="rId69"/>
    <p:sldId id="386" r:id="rId70"/>
  </p:sldIdLst>
  <p:sldSz cx="10080625" cy="7559675"/>
  <p:notesSz cx="7559675" cy="106918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32"/>
    <p:restoredTop sz="94706"/>
  </p:normalViewPr>
  <p:slideViewPr>
    <p:cSldViewPr snapToGrid="0">
      <p:cViewPr varScale="1">
        <p:scale>
          <a:sx n="114" d="100"/>
          <a:sy n="114" d="100"/>
        </p:scale>
        <p:origin x="136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B5D05B7E-65A3-4AF0-B168-782B6E47B87B}" type="datetimeFigureOut">
              <a:rPr lang="zh-CN" altLang="en-US" smtClean="0"/>
              <a:t>2025/1/5</a:t>
            </a:fld>
            <a:endParaRPr lang="zh-CN" altLang="en-US"/>
          </a:p>
        </p:txBody>
      </p:sp>
      <p:sp>
        <p:nvSpPr>
          <p:cNvPr id="4" name="幻灯片图像占位符 3"/>
          <p:cNvSpPr>
            <a:spLocks noGrp="1" noRot="1" noChangeAspect="1"/>
          </p:cNvSpPr>
          <p:nvPr>
            <p:ph type="sldImg" idx="2"/>
          </p:nvPr>
        </p:nvSpPr>
        <p:spPr>
          <a:xfrm>
            <a:off x="1374775" y="1336675"/>
            <a:ext cx="4810125" cy="3608388"/>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A490BC64-A483-40D0-B00F-FD46676A1F8E}" type="slidenum">
              <a:rPr lang="zh-CN" altLang="en-US" smtClean="0"/>
              <a:t>‹#›</a:t>
            </a:fld>
            <a:endParaRPr lang="zh-CN" altLang="en-US"/>
          </a:p>
        </p:txBody>
      </p:sp>
    </p:spTree>
    <p:extLst>
      <p:ext uri="{BB962C8B-B14F-4D97-AF65-F5344CB8AC3E}">
        <p14:creationId xmlns:p14="http://schemas.microsoft.com/office/powerpoint/2010/main" val="5703364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E90750D-CA40-491E-9CC0-E0B2AC3520AE}" type="slidenum">
              <a:rPr lang="en-IN" smtClean="0"/>
              <a:t>25</a:t>
            </a:fld>
            <a:endParaRPr lang="en-IN"/>
          </a:p>
        </p:txBody>
      </p:sp>
    </p:spTree>
    <p:extLst>
      <p:ext uri="{BB962C8B-B14F-4D97-AF65-F5344CB8AC3E}">
        <p14:creationId xmlns:p14="http://schemas.microsoft.com/office/powerpoint/2010/main" val="8561785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E90750D-CA40-491E-9CC0-E0B2AC3520AE}" type="slidenum">
              <a:rPr lang="en-IN" smtClean="0"/>
              <a:t>47</a:t>
            </a:fld>
            <a:endParaRPr lang="en-IN"/>
          </a:p>
        </p:txBody>
      </p:sp>
    </p:spTree>
    <p:extLst>
      <p:ext uri="{BB962C8B-B14F-4D97-AF65-F5344CB8AC3E}">
        <p14:creationId xmlns:p14="http://schemas.microsoft.com/office/powerpoint/2010/main" val="23246151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E90750D-CA40-491E-9CC0-E0B2AC3520AE}" type="slidenum">
              <a:rPr lang="en-IN" smtClean="0"/>
              <a:t>48</a:t>
            </a:fld>
            <a:endParaRPr lang="en-IN"/>
          </a:p>
        </p:txBody>
      </p:sp>
    </p:spTree>
    <p:extLst>
      <p:ext uri="{BB962C8B-B14F-4D97-AF65-F5344CB8AC3E}">
        <p14:creationId xmlns:p14="http://schemas.microsoft.com/office/powerpoint/2010/main" val="2541682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E90750D-CA40-491E-9CC0-E0B2AC3520AE}" type="slidenum">
              <a:rPr lang="en-IN" smtClean="0"/>
              <a:t>49</a:t>
            </a:fld>
            <a:endParaRPr lang="en-IN"/>
          </a:p>
        </p:txBody>
      </p:sp>
    </p:spTree>
    <p:extLst>
      <p:ext uri="{BB962C8B-B14F-4D97-AF65-F5344CB8AC3E}">
        <p14:creationId xmlns:p14="http://schemas.microsoft.com/office/powerpoint/2010/main" val="1535555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E90750D-CA40-491E-9CC0-E0B2AC3520AE}" type="slidenum">
              <a:rPr lang="en-IN" smtClean="0"/>
              <a:t>50</a:t>
            </a:fld>
            <a:endParaRPr lang="en-IN"/>
          </a:p>
        </p:txBody>
      </p:sp>
    </p:spTree>
    <p:extLst>
      <p:ext uri="{BB962C8B-B14F-4D97-AF65-F5344CB8AC3E}">
        <p14:creationId xmlns:p14="http://schemas.microsoft.com/office/powerpoint/2010/main" val="11482490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E90750D-CA40-491E-9CC0-E0B2AC3520AE}" type="slidenum">
              <a:rPr lang="en-IN" smtClean="0"/>
              <a:t>51</a:t>
            </a:fld>
            <a:endParaRPr lang="en-IN"/>
          </a:p>
        </p:txBody>
      </p:sp>
    </p:spTree>
    <p:extLst>
      <p:ext uri="{BB962C8B-B14F-4D97-AF65-F5344CB8AC3E}">
        <p14:creationId xmlns:p14="http://schemas.microsoft.com/office/powerpoint/2010/main" val="4231607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Palatino" charset="0"/>
                <a:ea typeface="MS PGothic" panose="020B0600070205080204" pitchFamily="34" charset="-128"/>
              </a:defRPr>
            </a:lvl1pPr>
            <a:lvl2pPr marL="742950" indent="-285750" eaLnBrk="0" hangingPunct="0">
              <a:defRPr sz="2400">
                <a:solidFill>
                  <a:schemeClr val="tx1"/>
                </a:solidFill>
                <a:latin typeface="Palatino" charset="0"/>
                <a:ea typeface="MS PGothic" panose="020B0600070205080204" pitchFamily="34" charset="-128"/>
              </a:defRPr>
            </a:lvl2pPr>
            <a:lvl3pPr marL="1143000" indent="-228600" eaLnBrk="0" hangingPunct="0">
              <a:defRPr sz="2400">
                <a:solidFill>
                  <a:schemeClr val="tx1"/>
                </a:solidFill>
                <a:latin typeface="Palatino" charset="0"/>
                <a:ea typeface="MS PGothic" panose="020B0600070205080204" pitchFamily="34" charset="-128"/>
              </a:defRPr>
            </a:lvl3pPr>
            <a:lvl4pPr marL="1600200" indent="-228600" eaLnBrk="0" hangingPunct="0">
              <a:defRPr sz="2400">
                <a:solidFill>
                  <a:schemeClr val="tx1"/>
                </a:solidFill>
                <a:latin typeface="Palatino" charset="0"/>
                <a:ea typeface="MS PGothic" panose="020B0600070205080204" pitchFamily="34" charset="-128"/>
              </a:defRPr>
            </a:lvl4pPr>
            <a:lvl5pPr marL="2057400" indent="-228600" eaLnBrk="0" hangingPunct="0">
              <a:defRPr sz="2400">
                <a:solidFill>
                  <a:schemeClr val="tx1"/>
                </a:solidFill>
                <a:latin typeface="Palatino"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9pPr>
          </a:lstStyle>
          <a:p>
            <a:fld id="{E17FBDF5-2196-4516-8E5B-E207C2CDD1C4}" type="slidenum">
              <a:rPr lang="en-US" altLang="en-US" sz="1200">
                <a:latin typeface="Times New Roman" panose="02020603050405020304" pitchFamily="18" charset="0"/>
              </a:rPr>
              <a:pPr/>
              <a:t>53</a:t>
            </a:fld>
            <a:endParaRPr lang="en-US" altLang="en-US" sz="1200">
              <a:latin typeface="Times New Roman" panose="02020603050405020304" pitchFamily="18" charset="0"/>
            </a:endParaRPr>
          </a:p>
        </p:txBody>
      </p:sp>
      <p:sp>
        <p:nvSpPr>
          <p:cNvPr id="26627" name="Text Box 1"/>
          <p:cNvSpPr txBox="1">
            <a:spLocks noChangeArrowheads="1"/>
          </p:cNvSpPr>
          <p:nvPr/>
        </p:nvSpPr>
        <p:spPr bwMode="auto">
          <a:xfrm>
            <a:off x="1193800" y="695325"/>
            <a:ext cx="4635500" cy="3476625"/>
          </a:xfrm>
          <a:prstGeom prst="rect">
            <a:avLst/>
          </a:prstGeom>
          <a:solidFill>
            <a:srgbClr val="FFFFFF"/>
          </a:solidFill>
          <a:ln w="9525">
            <a:solidFill>
              <a:srgbClr val="000000"/>
            </a:solidFill>
            <a:miter lim="800000"/>
            <a:headEnd/>
            <a:tailEnd/>
          </a:ln>
        </p:spPr>
        <p:txBody>
          <a:bodyPr wrap="none" lIns="88066" tIns="44033" rIns="88066" bIns="44033" anchor="ctr"/>
          <a:lstStyle>
            <a:lvl1pPr eaLnBrk="0" hangingPunct="0">
              <a:defRPr sz="2400">
                <a:solidFill>
                  <a:schemeClr val="tx1"/>
                </a:solidFill>
                <a:latin typeface="Palatino" charset="0"/>
                <a:ea typeface="MS PGothic" panose="020B0600070205080204" pitchFamily="34" charset="-128"/>
              </a:defRPr>
            </a:lvl1pPr>
            <a:lvl2pPr marL="742950" indent="-285750" eaLnBrk="0" hangingPunct="0">
              <a:defRPr sz="2400">
                <a:solidFill>
                  <a:schemeClr val="tx1"/>
                </a:solidFill>
                <a:latin typeface="Palatino" charset="0"/>
                <a:ea typeface="MS PGothic" panose="020B0600070205080204" pitchFamily="34" charset="-128"/>
              </a:defRPr>
            </a:lvl2pPr>
            <a:lvl3pPr marL="1143000" indent="-228600" eaLnBrk="0" hangingPunct="0">
              <a:defRPr sz="2400">
                <a:solidFill>
                  <a:schemeClr val="tx1"/>
                </a:solidFill>
                <a:latin typeface="Palatino" charset="0"/>
                <a:ea typeface="MS PGothic" panose="020B0600070205080204" pitchFamily="34" charset="-128"/>
              </a:defRPr>
            </a:lvl3pPr>
            <a:lvl4pPr marL="1600200" indent="-228600" eaLnBrk="0" hangingPunct="0">
              <a:defRPr sz="2400">
                <a:solidFill>
                  <a:schemeClr val="tx1"/>
                </a:solidFill>
                <a:latin typeface="Palatino" charset="0"/>
                <a:ea typeface="MS PGothic" panose="020B0600070205080204" pitchFamily="34" charset="-128"/>
              </a:defRPr>
            </a:lvl4pPr>
            <a:lvl5pPr marL="2057400" indent="-228600" eaLnBrk="0" hangingPunct="0">
              <a:defRPr sz="2400">
                <a:solidFill>
                  <a:schemeClr val="tx1"/>
                </a:solidFill>
                <a:latin typeface="Palatino"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9pPr>
          </a:lstStyle>
          <a:p>
            <a:pPr eaLnBrk="1" hangingPunct="1"/>
            <a:endParaRPr lang="en-US" altLang="en-US"/>
          </a:p>
        </p:txBody>
      </p:sp>
      <p:sp>
        <p:nvSpPr>
          <p:cNvPr id="26628" name="Rectangle 2"/>
          <p:cNvSpPr>
            <a:spLocks noGrp="1" noChangeArrowheads="1"/>
          </p:cNvSpPr>
          <p:nvPr>
            <p:ph type="body"/>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nchor="ctr"/>
          <a:lstStyle/>
          <a:p>
            <a:endParaRPr lang="en-US" altLang="en-US"/>
          </a:p>
        </p:txBody>
      </p:sp>
    </p:spTree>
    <p:extLst>
      <p:ext uri="{BB962C8B-B14F-4D97-AF65-F5344CB8AC3E}">
        <p14:creationId xmlns:p14="http://schemas.microsoft.com/office/powerpoint/2010/main" val="38678082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Palatino" charset="0"/>
                <a:ea typeface="MS PGothic" panose="020B0600070205080204" pitchFamily="34" charset="-128"/>
              </a:defRPr>
            </a:lvl1pPr>
            <a:lvl2pPr marL="742950" indent="-285750" eaLnBrk="0" hangingPunct="0">
              <a:defRPr sz="2400">
                <a:solidFill>
                  <a:schemeClr val="tx1"/>
                </a:solidFill>
                <a:latin typeface="Palatino" charset="0"/>
                <a:ea typeface="MS PGothic" panose="020B0600070205080204" pitchFamily="34" charset="-128"/>
              </a:defRPr>
            </a:lvl2pPr>
            <a:lvl3pPr marL="1143000" indent="-228600" eaLnBrk="0" hangingPunct="0">
              <a:defRPr sz="2400">
                <a:solidFill>
                  <a:schemeClr val="tx1"/>
                </a:solidFill>
                <a:latin typeface="Palatino" charset="0"/>
                <a:ea typeface="MS PGothic" panose="020B0600070205080204" pitchFamily="34" charset="-128"/>
              </a:defRPr>
            </a:lvl3pPr>
            <a:lvl4pPr marL="1600200" indent="-228600" eaLnBrk="0" hangingPunct="0">
              <a:defRPr sz="2400">
                <a:solidFill>
                  <a:schemeClr val="tx1"/>
                </a:solidFill>
                <a:latin typeface="Palatino" charset="0"/>
                <a:ea typeface="MS PGothic" panose="020B0600070205080204" pitchFamily="34" charset="-128"/>
              </a:defRPr>
            </a:lvl4pPr>
            <a:lvl5pPr marL="2057400" indent="-228600" eaLnBrk="0" hangingPunct="0">
              <a:defRPr sz="2400">
                <a:solidFill>
                  <a:schemeClr val="tx1"/>
                </a:solidFill>
                <a:latin typeface="Palatino"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9pPr>
          </a:lstStyle>
          <a:p>
            <a:fld id="{97949B68-CA78-42AB-9100-A0D6D4A80556}" type="slidenum">
              <a:rPr lang="en-US" altLang="en-US" sz="1200">
                <a:latin typeface="Times New Roman" panose="02020603050405020304" pitchFamily="18" charset="0"/>
              </a:rPr>
              <a:pPr/>
              <a:t>55</a:t>
            </a:fld>
            <a:endParaRPr lang="en-US" altLang="en-US" sz="1200">
              <a:latin typeface="Times New Roman" panose="02020603050405020304" pitchFamily="18" charset="0"/>
            </a:endParaRPr>
          </a:p>
        </p:txBody>
      </p:sp>
      <p:sp>
        <p:nvSpPr>
          <p:cNvPr id="46083" name="Rectangle 1"/>
          <p:cNvSpPr>
            <a:spLocks noGrp="1" noRot="1" noChangeAspect="1" noChangeArrowheads="1" noTextEdit="1"/>
          </p:cNvSpPr>
          <p:nvPr>
            <p:ph type="sldImg"/>
          </p:nvPr>
        </p:nvSpPr>
        <p:spPr>
          <a:ln/>
        </p:spPr>
      </p:sp>
      <p:sp>
        <p:nvSpPr>
          <p:cNvPr id="46084"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nchor="ctr"/>
          <a:lstStyle/>
          <a:p>
            <a:endParaRPr lang="en-US" altLang="en-US"/>
          </a:p>
        </p:txBody>
      </p:sp>
    </p:spTree>
    <p:extLst>
      <p:ext uri="{BB962C8B-B14F-4D97-AF65-F5344CB8AC3E}">
        <p14:creationId xmlns:p14="http://schemas.microsoft.com/office/powerpoint/2010/main" val="9696865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Palatino" charset="0"/>
                <a:ea typeface="MS PGothic" panose="020B0600070205080204" pitchFamily="34" charset="-128"/>
              </a:defRPr>
            </a:lvl1pPr>
            <a:lvl2pPr marL="742950" indent="-285750" eaLnBrk="0" hangingPunct="0">
              <a:defRPr sz="2400">
                <a:solidFill>
                  <a:schemeClr val="tx1"/>
                </a:solidFill>
                <a:latin typeface="Palatino" charset="0"/>
                <a:ea typeface="MS PGothic" panose="020B0600070205080204" pitchFamily="34" charset="-128"/>
              </a:defRPr>
            </a:lvl2pPr>
            <a:lvl3pPr marL="1143000" indent="-228600" eaLnBrk="0" hangingPunct="0">
              <a:defRPr sz="2400">
                <a:solidFill>
                  <a:schemeClr val="tx1"/>
                </a:solidFill>
                <a:latin typeface="Palatino" charset="0"/>
                <a:ea typeface="MS PGothic" panose="020B0600070205080204" pitchFamily="34" charset="-128"/>
              </a:defRPr>
            </a:lvl3pPr>
            <a:lvl4pPr marL="1600200" indent="-228600" eaLnBrk="0" hangingPunct="0">
              <a:defRPr sz="2400">
                <a:solidFill>
                  <a:schemeClr val="tx1"/>
                </a:solidFill>
                <a:latin typeface="Palatino" charset="0"/>
                <a:ea typeface="MS PGothic" panose="020B0600070205080204" pitchFamily="34" charset="-128"/>
              </a:defRPr>
            </a:lvl4pPr>
            <a:lvl5pPr marL="2057400" indent="-228600" eaLnBrk="0" hangingPunct="0">
              <a:defRPr sz="2400">
                <a:solidFill>
                  <a:schemeClr val="tx1"/>
                </a:solidFill>
                <a:latin typeface="Palatino"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9pPr>
          </a:lstStyle>
          <a:p>
            <a:fld id="{97949B68-CA78-42AB-9100-A0D6D4A80556}" type="slidenum">
              <a:rPr lang="en-US" altLang="en-US" sz="1200">
                <a:latin typeface="Times New Roman" panose="02020603050405020304" pitchFamily="18" charset="0"/>
              </a:rPr>
              <a:pPr/>
              <a:t>56</a:t>
            </a:fld>
            <a:endParaRPr lang="en-US" altLang="en-US" sz="1200">
              <a:latin typeface="Times New Roman" panose="02020603050405020304" pitchFamily="18" charset="0"/>
            </a:endParaRPr>
          </a:p>
        </p:txBody>
      </p:sp>
      <p:sp>
        <p:nvSpPr>
          <p:cNvPr id="46083" name="Rectangle 1"/>
          <p:cNvSpPr>
            <a:spLocks noGrp="1" noRot="1" noChangeAspect="1" noChangeArrowheads="1" noTextEdit="1"/>
          </p:cNvSpPr>
          <p:nvPr>
            <p:ph type="sldImg"/>
          </p:nvPr>
        </p:nvSpPr>
        <p:spPr>
          <a:ln/>
        </p:spPr>
      </p:sp>
      <p:sp>
        <p:nvSpPr>
          <p:cNvPr id="46084"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nchor="ctr"/>
          <a:lstStyle/>
          <a:p>
            <a:endParaRPr lang="en-US" altLang="en-US"/>
          </a:p>
        </p:txBody>
      </p:sp>
    </p:spTree>
    <p:extLst>
      <p:ext uri="{BB962C8B-B14F-4D97-AF65-F5344CB8AC3E}">
        <p14:creationId xmlns:p14="http://schemas.microsoft.com/office/powerpoint/2010/main" val="915293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Palatino" charset="0"/>
                <a:ea typeface="MS PGothic" panose="020B0600070205080204" pitchFamily="34" charset="-128"/>
              </a:defRPr>
            </a:lvl1pPr>
            <a:lvl2pPr marL="742950" indent="-285750" eaLnBrk="0" hangingPunct="0">
              <a:defRPr sz="2400">
                <a:solidFill>
                  <a:schemeClr val="tx1"/>
                </a:solidFill>
                <a:latin typeface="Palatino" charset="0"/>
                <a:ea typeface="MS PGothic" panose="020B0600070205080204" pitchFamily="34" charset="-128"/>
              </a:defRPr>
            </a:lvl2pPr>
            <a:lvl3pPr marL="1143000" indent="-228600" eaLnBrk="0" hangingPunct="0">
              <a:defRPr sz="2400">
                <a:solidFill>
                  <a:schemeClr val="tx1"/>
                </a:solidFill>
                <a:latin typeface="Palatino" charset="0"/>
                <a:ea typeface="MS PGothic" panose="020B0600070205080204" pitchFamily="34" charset="-128"/>
              </a:defRPr>
            </a:lvl3pPr>
            <a:lvl4pPr marL="1600200" indent="-228600" eaLnBrk="0" hangingPunct="0">
              <a:defRPr sz="2400">
                <a:solidFill>
                  <a:schemeClr val="tx1"/>
                </a:solidFill>
                <a:latin typeface="Palatino" charset="0"/>
                <a:ea typeface="MS PGothic" panose="020B0600070205080204" pitchFamily="34" charset="-128"/>
              </a:defRPr>
            </a:lvl4pPr>
            <a:lvl5pPr marL="2057400" indent="-228600" eaLnBrk="0" hangingPunct="0">
              <a:defRPr sz="2400">
                <a:solidFill>
                  <a:schemeClr val="tx1"/>
                </a:solidFill>
                <a:latin typeface="Palatino"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9pPr>
          </a:lstStyle>
          <a:p>
            <a:fld id="{27E881C9-D367-4011-996F-C00ED1C3EF98}" type="slidenum">
              <a:rPr lang="en-US" altLang="en-US" sz="1200">
                <a:latin typeface="Times New Roman" panose="02020603050405020304" pitchFamily="18" charset="0"/>
              </a:rPr>
              <a:pPr/>
              <a:t>58</a:t>
            </a:fld>
            <a:endParaRPr lang="en-US" altLang="en-US" sz="1200">
              <a:latin typeface="Times New Roman" panose="02020603050405020304" pitchFamily="18" charset="0"/>
            </a:endParaRPr>
          </a:p>
        </p:txBody>
      </p:sp>
      <p:sp>
        <p:nvSpPr>
          <p:cNvPr id="28675" name="Rectangle 1"/>
          <p:cNvSpPr>
            <a:spLocks noGrp="1" noRot="1" noChangeAspect="1" noChangeArrowheads="1" noTextEdit="1"/>
          </p:cNvSpPr>
          <p:nvPr>
            <p:ph type="sldImg"/>
          </p:nvPr>
        </p:nvSpPr>
        <p:spPr>
          <a:ln/>
        </p:spPr>
      </p:sp>
      <p:sp>
        <p:nvSpPr>
          <p:cNvPr id="28676"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nchor="ctr"/>
          <a:lstStyle/>
          <a:p>
            <a:endParaRPr lang="en-US" altLang="en-US"/>
          </a:p>
        </p:txBody>
      </p:sp>
    </p:spTree>
    <p:extLst>
      <p:ext uri="{BB962C8B-B14F-4D97-AF65-F5344CB8AC3E}">
        <p14:creationId xmlns:p14="http://schemas.microsoft.com/office/powerpoint/2010/main" val="29327235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E90750D-CA40-491E-9CC0-E0B2AC3520AE}" type="slidenum">
              <a:rPr lang="en-IN" smtClean="0"/>
              <a:t>63</a:t>
            </a:fld>
            <a:endParaRPr lang="en-IN"/>
          </a:p>
        </p:txBody>
      </p:sp>
    </p:spTree>
    <p:extLst>
      <p:ext uri="{BB962C8B-B14F-4D97-AF65-F5344CB8AC3E}">
        <p14:creationId xmlns:p14="http://schemas.microsoft.com/office/powerpoint/2010/main" val="2500479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E90750D-CA40-491E-9CC0-E0B2AC3520AE}" type="slidenum">
              <a:rPr lang="en-IN" smtClean="0"/>
              <a:t>26</a:t>
            </a:fld>
            <a:endParaRPr lang="en-IN"/>
          </a:p>
        </p:txBody>
      </p:sp>
    </p:spTree>
    <p:extLst>
      <p:ext uri="{BB962C8B-B14F-4D97-AF65-F5344CB8AC3E}">
        <p14:creationId xmlns:p14="http://schemas.microsoft.com/office/powerpoint/2010/main" val="2135830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E90750D-CA40-491E-9CC0-E0B2AC3520AE}" type="slidenum">
              <a:rPr lang="en-IN" smtClean="0"/>
              <a:t>65</a:t>
            </a:fld>
            <a:endParaRPr lang="en-IN"/>
          </a:p>
        </p:txBody>
      </p:sp>
    </p:spTree>
    <p:extLst>
      <p:ext uri="{BB962C8B-B14F-4D97-AF65-F5344CB8AC3E}">
        <p14:creationId xmlns:p14="http://schemas.microsoft.com/office/powerpoint/2010/main" val="1430537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Palatino" charset="0"/>
                <a:ea typeface="MS PGothic" panose="020B0600070205080204" pitchFamily="34" charset="-128"/>
              </a:defRPr>
            </a:lvl1pPr>
            <a:lvl2pPr marL="742950" indent="-285750" eaLnBrk="0" hangingPunct="0">
              <a:defRPr sz="2400">
                <a:solidFill>
                  <a:schemeClr val="tx1"/>
                </a:solidFill>
                <a:latin typeface="Palatino" charset="0"/>
                <a:ea typeface="MS PGothic" panose="020B0600070205080204" pitchFamily="34" charset="-128"/>
              </a:defRPr>
            </a:lvl2pPr>
            <a:lvl3pPr marL="1143000" indent="-228600" eaLnBrk="0" hangingPunct="0">
              <a:defRPr sz="2400">
                <a:solidFill>
                  <a:schemeClr val="tx1"/>
                </a:solidFill>
                <a:latin typeface="Palatino" charset="0"/>
                <a:ea typeface="MS PGothic" panose="020B0600070205080204" pitchFamily="34" charset="-128"/>
              </a:defRPr>
            </a:lvl3pPr>
            <a:lvl4pPr marL="1600200" indent="-228600" eaLnBrk="0" hangingPunct="0">
              <a:defRPr sz="2400">
                <a:solidFill>
                  <a:schemeClr val="tx1"/>
                </a:solidFill>
                <a:latin typeface="Palatino" charset="0"/>
                <a:ea typeface="MS PGothic" panose="020B0600070205080204" pitchFamily="34" charset="-128"/>
              </a:defRPr>
            </a:lvl4pPr>
            <a:lvl5pPr marL="2057400" indent="-228600" eaLnBrk="0" hangingPunct="0">
              <a:defRPr sz="2400">
                <a:solidFill>
                  <a:schemeClr val="tx1"/>
                </a:solidFill>
                <a:latin typeface="Palatino"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9pPr>
          </a:lstStyle>
          <a:p>
            <a:fld id="{3F42896F-427E-486E-A5E8-C6FB63615583}" type="slidenum">
              <a:rPr lang="en-US" altLang="en-US" sz="1200">
                <a:latin typeface="Times New Roman" panose="02020603050405020304" pitchFamily="18" charset="0"/>
              </a:rPr>
              <a:pPr/>
              <a:t>38</a:t>
            </a:fld>
            <a:endParaRPr lang="en-US" altLang="en-US" sz="1200">
              <a:latin typeface="Times New Roman" panose="02020603050405020304" pitchFamily="18" charset="0"/>
            </a:endParaRPr>
          </a:p>
        </p:txBody>
      </p:sp>
      <p:sp>
        <p:nvSpPr>
          <p:cNvPr id="24579" name="Text Box 1"/>
          <p:cNvSpPr txBox="1">
            <a:spLocks noChangeArrowheads="1"/>
          </p:cNvSpPr>
          <p:nvPr/>
        </p:nvSpPr>
        <p:spPr bwMode="auto">
          <a:xfrm>
            <a:off x="1193800" y="695325"/>
            <a:ext cx="4635500" cy="3476625"/>
          </a:xfrm>
          <a:prstGeom prst="rect">
            <a:avLst/>
          </a:prstGeom>
          <a:solidFill>
            <a:srgbClr val="FFFFFF"/>
          </a:solidFill>
          <a:ln w="9525">
            <a:solidFill>
              <a:srgbClr val="000000"/>
            </a:solidFill>
            <a:miter lim="800000"/>
            <a:headEnd/>
            <a:tailEnd/>
          </a:ln>
        </p:spPr>
        <p:txBody>
          <a:bodyPr wrap="none" lIns="88066" tIns="44033" rIns="88066" bIns="44033" anchor="ctr"/>
          <a:lstStyle>
            <a:lvl1pPr eaLnBrk="0" hangingPunct="0">
              <a:defRPr sz="2400">
                <a:solidFill>
                  <a:schemeClr val="tx1"/>
                </a:solidFill>
                <a:latin typeface="Palatino" charset="0"/>
                <a:ea typeface="MS PGothic" panose="020B0600070205080204" pitchFamily="34" charset="-128"/>
              </a:defRPr>
            </a:lvl1pPr>
            <a:lvl2pPr marL="742950" indent="-285750" eaLnBrk="0" hangingPunct="0">
              <a:defRPr sz="2400">
                <a:solidFill>
                  <a:schemeClr val="tx1"/>
                </a:solidFill>
                <a:latin typeface="Palatino" charset="0"/>
                <a:ea typeface="MS PGothic" panose="020B0600070205080204" pitchFamily="34" charset="-128"/>
              </a:defRPr>
            </a:lvl2pPr>
            <a:lvl3pPr marL="1143000" indent="-228600" eaLnBrk="0" hangingPunct="0">
              <a:defRPr sz="2400">
                <a:solidFill>
                  <a:schemeClr val="tx1"/>
                </a:solidFill>
                <a:latin typeface="Palatino" charset="0"/>
                <a:ea typeface="MS PGothic" panose="020B0600070205080204" pitchFamily="34" charset="-128"/>
              </a:defRPr>
            </a:lvl3pPr>
            <a:lvl4pPr marL="1600200" indent="-228600" eaLnBrk="0" hangingPunct="0">
              <a:defRPr sz="2400">
                <a:solidFill>
                  <a:schemeClr val="tx1"/>
                </a:solidFill>
                <a:latin typeface="Palatino" charset="0"/>
                <a:ea typeface="MS PGothic" panose="020B0600070205080204" pitchFamily="34" charset="-128"/>
              </a:defRPr>
            </a:lvl4pPr>
            <a:lvl5pPr marL="2057400" indent="-228600" eaLnBrk="0" hangingPunct="0">
              <a:defRPr sz="2400">
                <a:solidFill>
                  <a:schemeClr val="tx1"/>
                </a:solidFill>
                <a:latin typeface="Palatino"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9pPr>
          </a:lstStyle>
          <a:p>
            <a:pPr eaLnBrk="1" hangingPunct="1"/>
            <a:endParaRPr lang="en-US" altLang="en-US"/>
          </a:p>
        </p:txBody>
      </p:sp>
      <p:sp>
        <p:nvSpPr>
          <p:cNvPr id="24580" name="Rectangle 2"/>
          <p:cNvSpPr>
            <a:spLocks noGrp="1" noChangeArrowheads="1"/>
          </p:cNvSpPr>
          <p:nvPr>
            <p:ph type="body"/>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nchor="ctr"/>
          <a:lstStyle/>
          <a:p>
            <a:endParaRPr lang="en-US" altLang="en-US"/>
          </a:p>
        </p:txBody>
      </p:sp>
    </p:spTree>
    <p:extLst>
      <p:ext uri="{BB962C8B-B14F-4D97-AF65-F5344CB8AC3E}">
        <p14:creationId xmlns:p14="http://schemas.microsoft.com/office/powerpoint/2010/main" val="71227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E90750D-CA40-491E-9CC0-E0B2AC3520AE}" type="slidenum">
              <a:rPr lang="en-IN" smtClean="0"/>
              <a:t>40</a:t>
            </a:fld>
            <a:endParaRPr lang="en-IN"/>
          </a:p>
        </p:txBody>
      </p:sp>
    </p:spTree>
    <p:extLst>
      <p:ext uri="{BB962C8B-B14F-4D97-AF65-F5344CB8AC3E}">
        <p14:creationId xmlns:p14="http://schemas.microsoft.com/office/powerpoint/2010/main" val="2997482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E90750D-CA40-491E-9CC0-E0B2AC3520AE}" type="slidenum">
              <a:rPr lang="en-IN" smtClean="0"/>
              <a:t>41</a:t>
            </a:fld>
            <a:endParaRPr lang="en-IN"/>
          </a:p>
        </p:txBody>
      </p:sp>
    </p:spTree>
    <p:extLst>
      <p:ext uri="{BB962C8B-B14F-4D97-AF65-F5344CB8AC3E}">
        <p14:creationId xmlns:p14="http://schemas.microsoft.com/office/powerpoint/2010/main" val="3246888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E90750D-CA40-491E-9CC0-E0B2AC3520AE}" type="slidenum">
              <a:rPr lang="en-IN" smtClean="0"/>
              <a:t>42</a:t>
            </a:fld>
            <a:endParaRPr lang="en-IN"/>
          </a:p>
        </p:txBody>
      </p:sp>
    </p:spTree>
    <p:extLst>
      <p:ext uri="{BB962C8B-B14F-4D97-AF65-F5344CB8AC3E}">
        <p14:creationId xmlns:p14="http://schemas.microsoft.com/office/powerpoint/2010/main" val="696484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E90750D-CA40-491E-9CC0-E0B2AC3520AE}" type="slidenum">
              <a:rPr lang="en-IN" smtClean="0"/>
              <a:t>43</a:t>
            </a:fld>
            <a:endParaRPr lang="en-IN"/>
          </a:p>
        </p:txBody>
      </p:sp>
    </p:spTree>
    <p:extLst>
      <p:ext uri="{BB962C8B-B14F-4D97-AF65-F5344CB8AC3E}">
        <p14:creationId xmlns:p14="http://schemas.microsoft.com/office/powerpoint/2010/main" val="3997759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E90750D-CA40-491E-9CC0-E0B2AC3520AE}" type="slidenum">
              <a:rPr lang="en-IN" smtClean="0"/>
              <a:t>45</a:t>
            </a:fld>
            <a:endParaRPr lang="en-IN"/>
          </a:p>
        </p:txBody>
      </p:sp>
    </p:spTree>
    <p:extLst>
      <p:ext uri="{BB962C8B-B14F-4D97-AF65-F5344CB8AC3E}">
        <p14:creationId xmlns:p14="http://schemas.microsoft.com/office/powerpoint/2010/main" val="1054473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E90750D-CA40-491E-9CC0-E0B2AC3520AE}" type="slidenum">
              <a:rPr lang="en-IN" smtClean="0"/>
              <a:t>46</a:t>
            </a:fld>
            <a:endParaRPr lang="en-IN"/>
          </a:p>
        </p:txBody>
      </p:sp>
    </p:spTree>
    <p:extLst>
      <p:ext uri="{BB962C8B-B14F-4D97-AF65-F5344CB8AC3E}">
        <p14:creationId xmlns:p14="http://schemas.microsoft.com/office/powerpoint/2010/main" val="1917268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46F1202-EBD9-427A-8F97-9BAF57756806}" type="datetimeFigureOut">
              <a:rPr lang="zh-CN" altLang="en-US" smtClean="0"/>
              <a:t>2025/1/5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ACE89DD-4B43-4992-B232-9EF980A748FE}" type="slidenum">
              <a:rPr lang="zh-CN" altLang="en-US" smtClean="0"/>
              <a:t>‹#›</a:t>
            </a:fld>
            <a:endParaRPr lang="zh-CN" altLang="en-US"/>
          </a:p>
        </p:txBody>
      </p:sp>
    </p:spTree>
    <p:extLst>
      <p:ext uri="{BB962C8B-B14F-4D97-AF65-F5344CB8AC3E}">
        <p14:creationId xmlns:p14="http://schemas.microsoft.com/office/powerpoint/2010/main" val="1364268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756047" y="1237197"/>
            <a:ext cx="8568531" cy="2631887"/>
          </a:xfrm>
        </p:spPr>
        <p:txBody>
          <a:bodyPr anchor="b"/>
          <a:lstStyle>
            <a:lvl1pPr algn="ctr">
              <a:defRPr sz="6614"/>
            </a:lvl1pPr>
          </a:lstStyle>
          <a:p>
            <a:r>
              <a:rPr lang="zh-CN" altLang="en-US"/>
              <a:t>单击此处编辑母版标题样式</a:t>
            </a:r>
            <a:endParaRPr lang="en-US" dirty="0"/>
          </a:p>
        </p:txBody>
      </p:sp>
      <p:sp>
        <p:nvSpPr>
          <p:cNvPr id="3" name="Subtitle 2"/>
          <p:cNvSpPr>
            <a:spLocks noGrp="1"/>
          </p:cNvSpPr>
          <p:nvPr>
            <p:ph type="subTitle" idx="1"/>
          </p:nvPr>
        </p:nvSpPr>
        <p:spPr>
          <a:xfrm>
            <a:off x="1260078" y="3970580"/>
            <a:ext cx="7560469" cy="1825171"/>
          </a:xfrm>
        </p:spPr>
        <p:txBody>
          <a:bodyPr/>
          <a:lstStyle>
            <a:lvl1pPr marL="0" indent="0" algn="ctr">
              <a:buNone/>
              <a:defRPr sz="2646"/>
            </a:lvl1pPr>
            <a:lvl2pPr marL="503972" indent="0" algn="ctr">
              <a:buNone/>
              <a:defRPr sz="2205"/>
            </a:lvl2pPr>
            <a:lvl3pPr marL="1007943" indent="0" algn="ctr">
              <a:buNone/>
              <a:defRPr sz="1984"/>
            </a:lvl3pPr>
            <a:lvl4pPr marL="1511915" indent="0" algn="ctr">
              <a:buNone/>
              <a:defRPr sz="1764"/>
            </a:lvl4pPr>
            <a:lvl5pPr marL="2015886" indent="0" algn="ctr">
              <a:buNone/>
              <a:defRPr sz="1764"/>
            </a:lvl5pPr>
            <a:lvl6pPr marL="2519858" indent="0" algn="ctr">
              <a:buNone/>
              <a:defRPr sz="1764"/>
            </a:lvl6pPr>
            <a:lvl7pPr marL="3023829" indent="0" algn="ctr">
              <a:buNone/>
              <a:defRPr sz="1764"/>
            </a:lvl7pPr>
            <a:lvl8pPr marL="3527801" indent="0" algn="ctr">
              <a:buNone/>
              <a:defRPr sz="1764"/>
            </a:lvl8pPr>
            <a:lvl9pPr marL="4031772" indent="0" algn="ctr">
              <a:buNone/>
              <a:defRPr sz="1764"/>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90551489-74AA-4745-817A-43F39CF5BD69}" type="datetimeFigureOut">
              <a:rPr lang="zh-CN" altLang="en-US" smtClean="0"/>
              <a:t>2025/1/5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990D6F2-586D-46C3-BA76-9F276CBB2ADC}" type="slidenum">
              <a:rPr lang="zh-CN" altLang="en-US" smtClean="0"/>
              <a:t>‹#›</a:t>
            </a:fld>
            <a:endParaRPr lang="zh-CN" altLang="en-US"/>
          </a:p>
        </p:txBody>
      </p:sp>
    </p:spTree>
    <p:extLst>
      <p:ext uri="{BB962C8B-B14F-4D97-AF65-F5344CB8AC3E}">
        <p14:creationId xmlns:p14="http://schemas.microsoft.com/office/powerpoint/2010/main" val="2529319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0551489-74AA-4745-817A-43F39CF5BD69}" type="datetimeFigureOut">
              <a:rPr lang="zh-CN" altLang="en-US" smtClean="0"/>
              <a:t>2025/1/5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990D6F2-586D-46C3-BA76-9F276CBB2ADC}" type="slidenum">
              <a:rPr lang="zh-CN" altLang="en-US" smtClean="0"/>
              <a:t>‹#›</a:t>
            </a:fld>
            <a:endParaRPr lang="zh-CN" altLang="en-US"/>
          </a:p>
        </p:txBody>
      </p:sp>
    </p:spTree>
    <p:extLst>
      <p:ext uri="{BB962C8B-B14F-4D97-AF65-F5344CB8AC3E}">
        <p14:creationId xmlns:p14="http://schemas.microsoft.com/office/powerpoint/2010/main" val="3775341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78224" y="415049"/>
            <a:ext cx="8705657" cy="1467464"/>
          </a:xfrm>
          <a:prstGeom prst="rect">
            <a:avLst/>
          </a:prstGeom>
        </p:spPr>
        <p:txBody>
          <a:bodyPr>
            <a:normAutofit/>
          </a:bodyPr>
          <a:lstStyle>
            <a:lvl1pPr>
              <a:defRPr lang="en-US" sz="3638" b="0" i="0" kern="1200" dirty="0">
                <a:solidFill>
                  <a:schemeClr val="tx1"/>
                </a:solidFill>
                <a:latin typeface="+mj-lt"/>
                <a:ea typeface="Droid Sans" panose="020B0606030804020204" pitchFamily="34" charset="0"/>
                <a:cs typeface="Droid Sans" panose="020B0606030804020204" pitchFamily="34" charset="0"/>
              </a:defRPr>
            </a:lvl1pPr>
          </a:lstStyle>
          <a:p>
            <a:r>
              <a:rPr lang="en-US" dirty="0"/>
              <a:t>Click to edit Master title style</a:t>
            </a:r>
          </a:p>
        </p:txBody>
      </p:sp>
      <p:sp>
        <p:nvSpPr>
          <p:cNvPr id="4" name="Text Placeholder 10"/>
          <p:cNvSpPr>
            <a:spLocks noGrp="1"/>
          </p:cNvSpPr>
          <p:nvPr>
            <p:ph type="body" sz="quarter" idx="12"/>
          </p:nvPr>
        </p:nvSpPr>
        <p:spPr>
          <a:xfrm>
            <a:off x="700456" y="2001091"/>
            <a:ext cx="4423862" cy="4770795"/>
          </a:xfrm>
          <a:prstGeom prst="rect">
            <a:avLst/>
          </a:prstGeom>
        </p:spPr>
        <p:txBody>
          <a:bodyPr vert="horz" lIns="82012" tIns="41005" rIns="82012" bIns="41005"/>
          <a:lstStyle>
            <a:lvl1pPr marL="283284" indent="-283284">
              <a:buFont typeface="Wingdings" panose="05000000000000000000" pitchFamily="2" charset="2"/>
              <a:buChar char="§"/>
              <a:defRPr sz="2315" b="0" i="0">
                <a:solidFill>
                  <a:schemeClr val="tx1"/>
                </a:solidFill>
                <a:latin typeface="+mj-lt"/>
                <a:ea typeface="Droid Sans" panose="020B0606030804020204" pitchFamily="34" charset="0"/>
                <a:cs typeface="Droid Sans" panose="020B0606030804020204" pitchFamily="34" charset="0"/>
              </a:defRPr>
            </a:lvl1pPr>
            <a:lvl2pPr>
              <a:defRPr sz="1984" b="0" i="0">
                <a:solidFill>
                  <a:schemeClr val="tx1"/>
                </a:solidFill>
                <a:latin typeface="+mj-lt"/>
                <a:ea typeface="Droid Sans" panose="020B0606030804020204" pitchFamily="34" charset="0"/>
                <a:cs typeface="Droid Sans" panose="020B0606030804020204" pitchFamily="34" charset="0"/>
              </a:defRPr>
            </a:lvl2pPr>
            <a:lvl3pPr>
              <a:defRPr sz="1653" b="0" i="0">
                <a:solidFill>
                  <a:schemeClr val="tx1"/>
                </a:solidFill>
                <a:latin typeface="+mj-lt"/>
                <a:ea typeface="Droid Sans" panose="020B0606030804020204" pitchFamily="34" charset="0"/>
                <a:cs typeface="Droid Sans" panose="020B0606030804020204" pitchFamily="34" charset="0"/>
              </a:defRPr>
            </a:lvl3pPr>
            <a:lvl4pPr>
              <a:defRPr sz="1488" b="0" i="0">
                <a:solidFill>
                  <a:schemeClr val="tx1"/>
                </a:solidFill>
                <a:latin typeface="+mj-lt"/>
                <a:ea typeface="Droid Sans" panose="020B0606030804020204" pitchFamily="34" charset="0"/>
                <a:cs typeface="Droid Sans" panose="020B0606030804020204" pitchFamily="34" charset="0"/>
              </a:defRPr>
            </a:lvl4pPr>
            <a:lvl5pPr>
              <a:defRPr sz="1488" b="0" i="0">
                <a:solidFill>
                  <a:schemeClr val="tx1"/>
                </a:solidFill>
                <a:latin typeface="+mj-lt"/>
                <a:ea typeface="Droid Sans" panose="020B0606030804020204" pitchFamily="34" charset="0"/>
                <a:cs typeface="Droid Sans" panose="020B06060308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0"/>
          <p:cNvSpPr>
            <a:spLocks noGrp="1"/>
          </p:cNvSpPr>
          <p:nvPr>
            <p:ph type="body" sz="quarter" idx="13"/>
          </p:nvPr>
        </p:nvSpPr>
        <p:spPr>
          <a:xfrm>
            <a:off x="5124322" y="2001091"/>
            <a:ext cx="4281795" cy="4770795"/>
          </a:xfrm>
          <a:prstGeom prst="rect">
            <a:avLst/>
          </a:prstGeom>
        </p:spPr>
        <p:txBody>
          <a:bodyPr vert="horz" lIns="82012" tIns="41005" rIns="82012" bIns="41005"/>
          <a:lstStyle>
            <a:lvl1pPr marL="283284" indent="-283284">
              <a:buFont typeface="Wingdings" panose="05000000000000000000" pitchFamily="2" charset="2"/>
              <a:buChar char="§"/>
              <a:defRPr b="0" i="0">
                <a:solidFill>
                  <a:schemeClr val="tx1"/>
                </a:solidFill>
                <a:latin typeface="+mj-lt"/>
                <a:ea typeface="Droid Sans" panose="020B0606030804020204" pitchFamily="34" charset="0"/>
                <a:cs typeface="Droid Sans" panose="020B0606030804020204" pitchFamily="34" charset="0"/>
              </a:defRPr>
            </a:lvl1pPr>
            <a:lvl2pPr>
              <a:defRPr b="0" i="0">
                <a:solidFill>
                  <a:schemeClr val="tx1"/>
                </a:solidFill>
                <a:latin typeface="+mj-lt"/>
                <a:ea typeface="Droid Sans" panose="020B0606030804020204" pitchFamily="34" charset="0"/>
                <a:cs typeface="Droid Sans" panose="020B0606030804020204" pitchFamily="34" charset="0"/>
              </a:defRPr>
            </a:lvl2pPr>
            <a:lvl3pPr>
              <a:defRPr b="0" i="0">
                <a:solidFill>
                  <a:schemeClr val="tx1"/>
                </a:solidFill>
                <a:latin typeface="+mj-lt"/>
                <a:ea typeface="Droid Sans" panose="020B0606030804020204" pitchFamily="34" charset="0"/>
                <a:cs typeface="Droid Sans" panose="020B0606030804020204" pitchFamily="34" charset="0"/>
              </a:defRPr>
            </a:lvl3pPr>
            <a:lvl4pPr>
              <a:defRPr b="0" i="0">
                <a:solidFill>
                  <a:schemeClr val="tx1"/>
                </a:solidFill>
                <a:latin typeface="+mj-lt"/>
                <a:ea typeface="Droid Sans" panose="020B0606030804020204" pitchFamily="34" charset="0"/>
                <a:cs typeface="Droid Sans" panose="020B0606030804020204" pitchFamily="34" charset="0"/>
              </a:defRPr>
            </a:lvl4pPr>
            <a:lvl5pPr>
              <a:defRPr b="0" i="0">
                <a:solidFill>
                  <a:schemeClr val="tx1"/>
                </a:solidFill>
                <a:latin typeface="+mj-lt"/>
                <a:ea typeface="Droid Sans" panose="020B0606030804020204" pitchFamily="34" charset="0"/>
                <a:cs typeface="Droid Sans" panose="020B06060308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253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551489-74AA-4745-817A-43F39CF5BD69}" type="datetimeFigureOut">
              <a:rPr lang="zh-CN" altLang="en-US" smtClean="0"/>
              <a:t>2025/1/5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990D6F2-586D-46C3-BA76-9F276CBB2ADC}" type="slidenum">
              <a:rPr lang="zh-CN" altLang="en-US" smtClean="0"/>
              <a:t>‹#›</a:t>
            </a:fld>
            <a:endParaRPr lang="zh-CN" altLang="en-US"/>
          </a:p>
        </p:txBody>
      </p:sp>
    </p:spTree>
    <p:extLst>
      <p:ext uri="{BB962C8B-B14F-4D97-AF65-F5344CB8AC3E}">
        <p14:creationId xmlns:p14="http://schemas.microsoft.com/office/powerpoint/2010/main" val="38323597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756047" y="251989"/>
            <a:ext cx="8736542" cy="1259946"/>
          </a:xfrm>
        </p:spPr>
        <p:txBody>
          <a:bodyPr/>
          <a:lstStyle/>
          <a:p>
            <a:r>
              <a:rPr lang="en-US"/>
              <a:t>Click to edit Master title style</a:t>
            </a:r>
          </a:p>
        </p:txBody>
      </p:sp>
      <p:sp>
        <p:nvSpPr>
          <p:cNvPr id="3" name="Text Placeholder 2"/>
          <p:cNvSpPr>
            <a:spLocks noGrp="1"/>
          </p:cNvSpPr>
          <p:nvPr>
            <p:ph type="body" sz="half" idx="1"/>
          </p:nvPr>
        </p:nvSpPr>
        <p:spPr>
          <a:xfrm>
            <a:off x="756047" y="1679928"/>
            <a:ext cx="8736542" cy="2435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56047" y="4283816"/>
            <a:ext cx="8736542" cy="2435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a:xfrm>
            <a:off x="504031" y="6887704"/>
            <a:ext cx="4368271" cy="503978"/>
          </a:xfrm>
          <a:prstGeom prst="rect">
            <a:avLst/>
          </a:prstGeom>
        </p:spPr>
        <p:txBody>
          <a:bodyPr/>
          <a:lstStyle>
            <a:lvl1pPr>
              <a:defRPr smtClean="0"/>
            </a:lvl1pPr>
          </a:lstStyle>
          <a:p>
            <a:pPr>
              <a:defRPr/>
            </a:pPr>
            <a:r>
              <a:rPr lang="en-US"/>
              <a:t>© David Kirk/NVIDIA and Wen-mei W. Hwu, 2007-2016 ECE408/CS483, University of Illinois, Urbana-Champaign</a:t>
            </a:r>
          </a:p>
        </p:txBody>
      </p:sp>
      <p:sp>
        <p:nvSpPr>
          <p:cNvPr id="6" name="Slide Number Placeholder 5"/>
          <p:cNvSpPr>
            <a:spLocks noGrp="1"/>
          </p:cNvSpPr>
          <p:nvPr>
            <p:ph type="sldNum" sz="quarter" idx="11"/>
          </p:nvPr>
        </p:nvSpPr>
        <p:spPr/>
        <p:txBody>
          <a:bodyPr/>
          <a:lstStyle>
            <a:lvl1pPr>
              <a:defRPr/>
            </a:lvl1pPr>
          </a:lstStyle>
          <a:p>
            <a:pPr>
              <a:defRPr/>
            </a:pPr>
            <a:fld id="{69074CB2-1E8B-4B82-8A2A-784FA1EC669F}" type="slidenum">
              <a:rPr lang="en-US"/>
              <a:pPr>
                <a:defRPr/>
              </a:pPr>
              <a:t>‹#›</a:t>
            </a:fld>
            <a:endParaRPr lang="en-US"/>
          </a:p>
        </p:txBody>
      </p:sp>
    </p:spTree>
    <p:extLst>
      <p:ext uri="{BB962C8B-B14F-4D97-AF65-F5344CB8AC3E}">
        <p14:creationId xmlns:p14="http://schemas.microsoft.com/office/powerpoint/2010/main" val="24513413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756047" y="251989"/>
            <a:ext cx="8736542" cy="1259946"/>
          </a:xfrm>
        </p:spPr>
        <p:txBody>
          <a:bodyPr/>
          <a:lstStyle/>
          <a:p>
            <a:r>
              <a:rPr lang="en-US"/>
              <a:t>Click to edit Master title style</a:t>
            </a:r>
          </a:p>
        </p:txBody>
      </p:sp>
      <p:sp>
        <p:nvSpPr>
          <p:cNvPr id="3" name="Content Placeholder 2"/>
          <p:cNvSpPr>
            <a:spLocks noGrp="1"/>
          </p:cNvSpPr>
          <p:nvPr>
            <p:ph sz="half" idx="1"/>
          </p:nvPr>
        </p:nvSpPr>
        <p:spPr>
          <a:xfrm>
            <a:off x="756047" y="1679928"/>
            <a:ext cx="8736542" cy="2435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047" y="4283816"/>
            <a:ext cx="8736542" cy="2435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a:xfrm>
            <a:off x="504031" y="6887704"/>
            <a:ext cx="4536281" cy="503978"/>
          </a:xfrm>
        </p:spPr>
        <p:txBody>
          <a:bodyPr/>
          <a:lstStyle>
            <a:lvl1pPr>
              <a:defRPr/>
            </a:lvl1pPr>
          </a:lstStyle>
          <a:p>
            <a:r>
              <a:rPr lang="en-US" altLang="en-US"/>
              <a:t>© David Kirk/NVIDIA and Wen-mei W. Hwu, 2007-2016 ECE408/CS483, University of Illinois, Urbana-Champaign</a:t>
            </a:r>
          </a:p>
        </p:txBody>
      </p:sp>
      <p:sp>
        <p:nvSpPr>
          <p:cNvPr id="6" name="Slide Number Placeholder 5"/>
          <p:cNvSpPr>
            <a:spLocks noGrp="1"/>
          </p:cNvSpPr>
          <p:nvPr>
            <p:ph type="sldNum" sz="quarter" idx="11"/>
          </p:nvPr>
        </p:nvSpPr>
        <p:spPr/>
        <p:txBody>
          <a:bodyPr/>
          <a:lstStyle>
            <a:lvl1pPr>
              <a:defRPr/>
            </a:lvl1pPr>
          </a:lstStyle>
          <a:p>
            <a:fld id="{89AEBB42-F1E8-478A-A4F6-B1E7E871D6AA}" type="slidenum">
              <a:rPr lang="en-US" altLang="en-US"/>
              <a:pPr/>
              <a:t>‹#›</a:t>
            </a:fld>
            <a:endParaRPr lang="en-US" altLang="en-US"/>
          </a:p>
        </p:txBody>
      </p:sp>
    </p:spTree>
    <p:extLst>
      <p:ext uri="{BB962C8B-B14F-4D97-AF65-F5344CB8AC3E}">
        <p14:creationId xmlns:p14="http://schemas.microsoft.com/office/powerpoint/2010/main" val="963656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56048" y="251990"/>
            <a:ext cx="9154818" cy="1258196"/>
          </a:xfrm>
        </p:spPr>
        <p:txBody>
          <a:bodyPr/>
          <a:lstStyle/>
          <a:p>
            <a:r>
              <a:rPr lang="en-US"/>
              <a:t>Click to edit Master title style</a:t>
            </a:r>
          </a:p>
        </p:txBody>
      </p:sp>
      <p:sp>
        <p:nvSpPr>
          <p:cNvPr id="3" name="Text Placeholder 2"/>
          <p:cNvSpPr>
            <a:spLocks noGrp="1"/>
          </p:cNvSpPr>
          <p:nvPr>
            <p:ph type="body" sz="half" idx="1"/>
          </p:nvPr>
        </p:nvSpPr>
        <p:spPr>
          <a:xfrm>
            <a:off x="756047" y="1679928"/>
            <a:ext cx="4492529" cy="50380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416586" y="1679928"/>
            <a:ext cx="4494279" cy="50380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r>
              <a:rPr lang="en-US" altLang="en-US"/>
              <a:t>© David Kirk/NVIDIA and Wen-mei W. Hwu, 2007-2016 ECE408/CS483, University of Illinois, Urbana-Champaign</a:t>
            </a:r>
          </a:p>
        </p:txBody>
      </p:sp>
      <p:sp>
        <p:nvSpPr>
          <p:cNvPr id="6" name="Rectangle 6"/>
          <p:cNvSpPr>
            <a:spLocks noGrp="1" noChangeArrowheads="1"/>
          </p:cNvSpPr>
          <p:nvPr>
            <p:ph type="sldNum" sz="quarter" idx="11"/>
          </p:nvPr>
        </p:nvSpPr>
        <p:spPr>
          <a:ln/>
        </p:spPr>
        <p:txBody>
          <a:bodyPr/>
          <a:lstStyle>
            <a:lvl1pPr>
              <a:defRPr/>
            </a:lvl1pPr>
          </a:lstStyle>
          <a:p>
            <a:fld id="{CFB93261-6793-4C30-B642-3384FCC1382E}" type="slidenum">
              <a:rPr lang="en-US" altLang="en-US"/>
              <a:pPr/>
              <a:t>‹#›</a:t>
            </a:fld>
            <a:endParaRPr lang="en-US" altLang="en-US"/>
          </a:p>
        </p:txBody>
      </p:sp>
    </p:spTree>
    <p:extLst>
      <p:ext uri="{BB962C8B-B14F-4D97-AF65-F5344CB8AC3E}">
        <p14:creationId xmlns:p14="http://schemas.microsoft.com/office/powerpoint/2010/main" val="21116171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93043" y="402483"/>
            <a:ext cx="8694539" cy="1461188"/>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93043" y="2012414"/>
            <a:ext cx="8694539" cy="479654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93043" y="7006699"/>
            <a:ext cx="2268141" cy="402483"/>
          </a:xfrm>
          <a:prstGeom prst="rect">
            <a:avLst/>
          </a:prstGeom>
        </p:spPr>
        <p:txBody>
          <a:bodyPr vert="horz" lIns="91440" tIns="45720" rIns="91440" bIns="45720" rtlCol="0" anchor="ctr"/>
          <a:lstStyle>
            <a:lvl1pPr algn="l">
              <a:defRPr sz="992">
                <a:solidFill>
                  <a:schemeClr val="tx1">
                    <a:tint val="75000"/>
                  </a:schemeClr>
                </a:solidFill>
              </a:defRPr>
            </a:lvl1pPr>
          </a:lstStyle>
          <a:p>
            <a:fld id="{346F1202-EBD9-427A-8F97-9BAF57756806}" type="datetimeFigureOut">
              <a:rPr lang="zh-CN" altLang="en-US" smtClean="0"/>
              <a:t>2025/1/5</a:t>
            </a:fld>
            <a:endParaRPr lang="zh-CN" altLang="en-US"/>
          </a:p>
        </p:txBody>
      </p:sp>
      <p:sp>
        <p:nvSpPr>
          <p:cNvPr id="5" name="页脚占位符 4"/>
          <p:cNvSpPr>
            <a:spLocks noGrp="1"/>
          </p:cNvSpPr>
          <p:nvPr>
            <p:ph type="ftr" sz="quarter" idx="3"/>
          </p:nvPr>
        </p:nvSpPr>
        <p:spPr>
          <a:xfrm>
            <a:off x="3339207" y="7006699"/>
            <a:ext cx="3402211" cy="402483"/>
          </a:xfrm>
          <a:prstGeom prst="rect">
            <a:avLst/>
          </a:prstGeom>
        </p:spPr>
        <p:txBody>
          <a:bodyPr vert="horz" lIns="91440" tIns="45720" rIns="91440" bIns="45720" rtlCol="0" anchor="ctr"/>
          <a:lstStyle>
            <a:lvl1pPr algn="ctr">
              <a:defRPr sz="992">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7119441" y="7006699"/>
            <a:ext cx="2268141" cy="402483"/>
          </a:xfrm>
          <a:prstGeom prst="rect">
            <a:avLst/>
          </a:prstGeom>
        </p:spPr>
        <p:txBody>
          <a:bodyPr vert="horz" lIns="91440" tIns="45720" rIns="91440" bIns="45720" rtlCol="0" anchor="ctr"/>
          <a:lstStyle>
            <a:lvl1pPr algn="r">
              <a:defRPr sz="992">
                <a:solidFill>
                  <a:schemeClr val="tx1">
                    <a:tint val="75000"/>
                  </a:schemeClr>
                </a:solidFill>
              </a:defRPr>
            </a:lvl1pPr>
          </a:lstStyle>
          <a:p>
            <a:fld id="{2ACE89DD-4B43-4992-B232-9EF980A748FE}" type="slidenum">
              <a:rPr lang="zh-CN" altLang="en-US" smtClean="0"/>
              <a:t>‹#›</a:t>
            </a:fld>
            <a:endParaRPr lang="zh-CN" altLang="en-US"/>
          </a:p>
        </p:txBody>
      </p:sp>
    </p:spTree>
    <p:extLst>
      <p:ext uri="{BB962C8B-B14F-4D97-AF65-F5344CB8AC3E}">
        <p14:creationId xmlns:p14="http://schemas.microsoft.com/office/powerpoint/2010/main" val="885471459"/>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Lst>
  <p:txStyles>
    <p:titleStyle>
      <a:lvl1pPr algn="l" defTabSz="756026" rtl="0" eaLnBrk="1" latinLnBrk="0" hangingPunct="1">
        <a:lnSpc>
          <a:spcPct val="90000"/>
        </a:lnSpc>
        <a:spcBef>
          <a:spcPct val="0"/>
        </a:spcBef>
        <a:buNone/>
        <a:defRPr sz="3638" kern="1200">
          <a:solidFill>
            <a:schemeClr val="tx1"/>
          </a:solidFill>
          <a:latin typeface="+mj-lt"/>
          <a:ea typeface="+mj-ea"/>
          <a:cs typeface="+mj-cs"/>
        </a:defRPr>
      </a:lvl1pPr>
    </p:titleStyle>
    <p:bodyStyle>
      <a:lvl1pPr marL="189006" indent="-189006" algn="l" defTabSz="756026" rtl="0" eaLnBrk="1" latinLnBrk="0" hangingPunct="1">
        <a:lnSpc>
          <a:spcPct val="90000"/>
        </a:lnSpc>
        <a:spcBef>
          <a:spcPts val="827"/>
        </a:spcBef>
        <a:buFont typeface="Arial" panose="020B0604020202020204" pitchFamily="34" charset="0"/>
        <a:buChar char="•"/>
        <a:defRPr sz="2315" kern="1200">
          <a:solidFill>
            <a:schemeClr val="tx1"/>
          </a:solidFill>
          <a:latin typeface="+mn-lt"/>
          <a:ea typeface="+mn-ea"/>
          <a:cs typeface="+mn-cs"/>
        </a:defRPr>
      </a:lvl1pPr>
      <a:lvl2pPr marL="567019" indent="-189006" algn="l" defTabSz="756026" rtl="0" eaLnBrk="1" latinLnBrk="0" hangingPunct="1">
        <a:lnSpc>
          <a:spcPct val="90000"/>
        </a:lnSpc>
        <a:spcBef>
          <a:spcPts val="413"/>
        </a:spcBef>
        <a:buFont typeface="Arial" panose="020B0604020202020204" pitchFamily="34" charset="0"/>
        <a:buChar char="•"/>
        <a:defRPr sz="1984" kern="1200">
          <a:solidFill>
            <a:schemeClr val="tx1"/>
          </a:solidFill>
          <a:latin typeface="+mn-lt"/>
          <a:ea typeface="+mn-ea"/>
          <a:cs typeface="+mn-cs"/>
        </a:defRPr>
      </a:lvl2pPr>
      <a:lvl3pPr marL="945032" indent="-189006" algn="l" defTabSz="756026" rtl="0" eaLnBrk="1" latinLnBrk="0" hangingPunct="1">
        <a:lnSpc>
          <a:spcPct val="90000"/>
        </a:lnSpc>
        <a:spcBef>
          <a:spcPts val="413"/>
        </a:spcBef>
        <a:buFont typeface="Arial" panose="020B0604020202020204" pitchFamily="34" charset="0"/>
        <a:buChar char="•"/>
        <a:defRPr sz="1654" kern="1200">
          <a:solidFill>
            <a:schemeClr val="tx1"/>
          </a:solidFill>
          <a:latin typeface="+mn-lt"/>
          <a:ea typeface="+mn-ea"/>
          <a:cs typeface="+mn-cs"/>
        </a:defRPr>
      </a:lvl3pPr>
      <a:lvl4pPr marL="1323045" indent="-189006" algn="l" defTabSz="756026"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4pPr>
      <a:lvl5pPr marL="1701058" indent="-189006" algn="l" defTabSz="756026"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5pPr>
      <a:lvl6pPr marL="2079071" indent="-189006" algn="l" defTabSz="756026"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6pPr>
      <a:lvl7pPr marL="2457084" indent="-189006" algn="l" defTabSz="756026"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7pPr>
      <a:lvl8pPr marL="2835097" indent="-189006" algn="l" defTabSz="756026"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8pPr>
      <a:lvl9pPr marL="3213110" indent="-189006" algn="l" defTabSz="756026"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9pPr>
    </p:bodyStyle>
    <p:otherStyle>
      <a:defPPr>
        <a:defRPr lang="zh-CN"/>
      </a:defPPr>
      <a:lvl1pPr marL="0" algn="l" defTabSz="756026" rtl="0" eaLnBrk="1" latinLnBrk="0" hangingPunct="1">
        <a:defRPr sz="1488" kern="1200">
          <a:solidFill>
            <a:schemeClr val="tx1"/>
          </a:solidFill>
          <a:latin typeface="+mn-lt"/>
          <a:ea typeface="+mn-ea"/>
          <a:cs typeface="+mn-cs"/>
        </a:defRPr>
      </a:lvl1pPr>
      <a:lvl2pPr marL="378013" algn="l" defTabSz="756026" rtl="0" eaLnBrk="1" latinLnBrk="0" hangingPunct="1">
        <a:defRPr sz="1488" kern="1200">
          <a:solidFill>
            <a:schemeClr val="tx1"/>
          </a:solidFill>
          <a:latin typeface="+mn-lt"/>
          <a:ea typeface="+mn-ea"/>
          <a:cs typeface="+mn-cs"/>
        </a:defRPr>
      </a:lvl2pPr>
      <a:lvl3pPr marL="756026" algn="l" defTabSz="756026" rtl="0" eaLnBrk="1" latinLnBrk="0" hangingPunct="1">
        <a:defRPr sz="1488" kern="1200">
          <a:solidFill>
            <a:schemeClr val="tx1"/>
          </a:solidFill>
          <a:latin typeface="+mn-lt"/>
          <a:ea typeface="+mn-ea"/>
          <a:cs typeface="+mn-cs"/>
        </a:defRPr>
      </a:lvl3pPr>
      <a:lvl4pPr marL="1134039" algn="l" defTabSz="756026" rtl="0" eaLnBrk="1" latinLnBrk="0" hangingPunct="1">
        <a:defRPr sz="1488" kern="1200">
          <a:solidFill>
            <a:schemeClr val="tx1"/>
          </a:solidFill>
          <a:latin typeface="+mn-lt"/>
          <a:ea typeface="+mn-ea"/>
          <a:cs typeface="+mn-cs"/>
        </a:defRPr>
      </a:lvl4pPr>
      <a:lvl5pPr marL="1512052" algn="l" defTabSz="756026" rtl="0" eaLnBrk="1" latinLnBrk="0" hangingPunct="1">
        <a:defRPr sz="1488" kern="1200">
          <a:solidFill>
            <a:schemeClr val="tx1"/>
          </a:solidFill>
          <a:latin typeface="+mn-lt"/>
          <a:ea typeface="+mn-ea"/>
          <a:cs typeface="+mn-cs"/>
        </a:defRPr>
      </a:lvl5pPr>
      <a:lvl6pPr marL="1890065" algn="l" defTabSz="756026" rtl="0" eaLnBrk="1" latinLnBrk="0" hangingPunct="1">
        <a:defRPr sz="1488" kern="1200">
          <a:solidFill>
            <a:schemeClr val="tx1"/>
          </a:solidFill>
          <a:latin typeface="+mn-lt"/>
          <a:ea typeface="+mn-ea"/>
          <a:cs typeface="+mn-cs"/>
        </a:defRPr>
      </a:lvl6pPr>
      <a:lvl7pPr marL="2268078" algn="l" defTabSz="756026" rtl="0" eaLnBrk="1" latinLnBrk="0" hangingPunct="1">
        <a:defRPr sz="1488" kern="1200">
          <a:solidFill>
            <a:schemeClr val="tx1"/>
          </a:solidFill>
          <a:latin typeface="+mn-lt"/>
          <a:ea typeface="+mn-ea"/>
          <a:cs typeface="+mn-cs"/>
        </a:defRPr>
      </a:lvl7pPr>
      <a:lvl8pPr marL="2646091" algn="l" defTabSz="756026" rtl="0" eaLnBrk="1" latinLnBrk="0" hangingPunct="1">
        <a:defRPr sz="1488" kern="1200">
          <a:solidFill>
            <a:schemeClr val="tx1"/>
          </a:solidFill>
          <a:latin typeface="+mn-lt"/>
          <a:ea typeface="+mn-ea"/>
          <a:cs typeface="+mn-cs"/>
        </a:defRPr>
      </a:lvl8pPr>
      <a:lvl9pPr marL="3024104" algn="l" defTabSz="756026" rtl="0" eaLnBrk="1" latinLnBrk="0" hangingPunct="1">
        <a:defRPr sz="148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NVIDIA/cuda-samples%20(12" TargetMode="Externa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hyperlink" Target="https://devblogs.nvidia.com/" TargetMode="External"/><Relationship Id="rId2" Type="http://schemas.openxmlformats.org/officeDocument/2006/relationships/hyperlink" Target="https://devblogs.nvidia.com/easy-introduction-cuda-c-and-c/" TargetMode="Externa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hyperlink" Target="https://docs.nvidia.com/cuda/cuda-c-programming-guide/index.html#abstract" TargetMode="External"/><Relationship Id="rId2" Type="http://schemas.openxmlformats.org/officeDocument/2006/relationships/image" Target="../media/image44.jpg"/><Relationship Id="rId1" Type="http://schemas.openxmlformats.org/officeDocument/2006/relationships/slideLayout" Target="../slideLayouts/slideLayout3.xml"/><Relationship Id="rId4" Type="http://schemas.openxmlformats.org/officeDocument/2006/relationships/image" Target="../media/image45.jpeg"/></Relationships>
</file>

<file path=ppt/slides/_rels/slide69.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56496" y="1237197"/>
            <a:ext cx="8567632" cy="4267797"/>
          </a:xfrm>
        </p:spPr>
        <p:txBody>
          <a:bodyPr>
            <a:normAutofit/>
          </a:bodyPr>
          <a:lstStyle/>
          <a:p>
            <a:pPr lvl="0"/>
            <a:r>
              <a:rPr lang="en-US" altLang="zh-CN" sz="5291" dirty="0"/>
              <a:t>Introduction to CUDA</a:t>
            </a:r>
            <a:br>
              <a:rPr lang="en-US" altLang="zh-CN" sz="5291" dirty="0"/>
            </a:br>
            <a:br>
              <a:rPr lang="en-US" altLang="zh-CN" sz="5291" dirty="0"/>
            </a:br>
            <a:r>
              <a:rPr lang="en-US" altLang="zh-CN" sz="3968" i="1" dirty="0"/>
              <a:t>(1) Getting Started</a:t>
            </a:r>
            <a:br>
              <a:rPr lang="en-US" altLang="zh-CN" sz="3968" i="1" dirty="0"/>
            </a:br>
            <a:r>
              <a:rPr lang="en-US" altLang="zh-CN" sz="3086" dirty="0"/>
              <a:t> </a:t>
            </a:r>
            <a:br>
              <a:rPr lang="en-US" altLang="zh-CN" sz="3086" dirty="0"/>
            </a:br>
            <a:endParaRPr lang="zh-CN" altLang="en-US" sz="5291" dirty="0"/>
          </a:p>
        </p:txBody>
      </p:sp>
      <p:sp>
        <p:nvSpPr>
          <p:cNvPr id="4" name="矩形 3"/>
          <p:cNvSpPr/>
          <p:nvPr/>
        </p:nvSpPr>
        <p:spPr>
          <a:xfrm>
            <a:off x="624477" y="436847"/>
            <a:ext cx="2400016" cy="397673"/>
          </a:xfrm>
          <a:prstGeom prst="rect">
            <a:avLst/>
          </a:prstGeom>
        </p:spPr>
        <p:txBody>
          <a:bodyPr wrap="none">
            <a:spAutoFit/>
          </a:bodyPr>
          <a:lstStyle/>
          <a:p>
            <a:pPr lvl="0" hangingPunct="0"/>
            <a:r>
              <a:rPr lang="en-US" altLang="zh-CN" sz="1984" dirty="0">
                <a:latin typeface="Liberation Sans" pitchFamily="18"/>
                <a:ea typeface="Noto Sans CJK SC Regular" pitchFamily="2"/>
                <a:cs typeface="FreeSans" pitchFamily="2"/>
              </a:rPr>
              <a:t>Parallel Computing </a:t>
            </a:r>
          </a:p>
        </p:txBody>
      </p:sp>
      <p:pic>
        <p:nvPicPr>
          <p:cNvPr id="5" name="图片 4"/>
          <p:cNvPicPr>
            <a:picLocks noChangeAspect="1"/>
          </p:cNvPicPr>
          <p:nvPr/>
        </p:nvPicPr>
        <p:blipFill>
          <a:blip r:embed="rId2">
            <a:lum/>
            <a:alphaModFix/>
          </a:blip>
          <a:srcRect/>
          <a:stretch>
            <a:fillRect/>
          </a:stretch>
        </p:blipFill>
        <p:spPr>
          <a:xfrm>
            <a:off x="7164775" y="367385"/>
            <a:ext cx="2777833" cy="546043"/>
          </a:xfrm>
          <a:prstGeom prst="rect">
            <a:avLst/>
          </a:prstGeom>
          <a:noFill/>
          <a:ln>
            <a:noFill/>
          </a:ln>
        </p:spPr>
      </p:pic>
    </p:spTree>
    <p:extLst>
      <p:ext uri="{BB962C8B-B14F-4D97-AF65-F5344CB8AC3E}">
        <p14:creationId xmlns:p14="http://schemas.microsoft.com/office/powerpoint/2010/main" val="4038221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normAutofit/>
          </a:bodyPr>
          <a:lstStyle/>
          <a:p>
            <a:r>
              <a:rPr lang="en-US" altLang="zh-CN" b="1" dirty="0">
                <a:latin typeface="Times New Roman" panose="02020603050405020304" pitchFamily="18" charset="0"/>
                <a:cs typeface="Times New Roman" panose="02020603050405020304" pitchFamily="18" charset="0"/>
              </a:rPr>
              <a:t>CUDA Toolkit</a:t>
            </a:r>
            <a:endParaRPr lang="en-US" b="1" dirty="0">
              <a:latin typeface="Times New Roman" panose="02020603050405020304" pitchFamily="18" charset="0"/>
              <a:cs typeface="Times New Roman" panose="02020603050405020304" pitchFamily="18" charset="0"/>
            </a:endParaRPr>
          </a:p>
        </p:txBody>
      </p:sp>
      <p:sp>
        <p:nvSpPr>
          <p:cNvPr id="23555" name="Content Placeholder 2"/>
          <p:cNvSpPr>
            <a:spLocks noGrp="1"/>
          </p:cNvSpPr>
          <p:nvPr>
            <p:ph type="body" sz="quarter" idx="12"/>
          </p:nvPr>
        </p:nvSpPr>
        <p:spPr>
          <a:xfrm>
            <a:off x="700456" y="2001091"/>
            <a:ext cx="8413064" cy="4770795"/>
          </a:xfrm>
          <a:prstGeom prst="rect">
            <a:avLst/>
          </a:prstGeom>
        </p:spPr>
        <p:txBody>
          <a:bodyPr>
            <a:normAutofit/>
          </a:bodyPr>
          <a:lstStyle/>
          <a:p>
            <a:pPr lvl="0">
              <a:buSzPct val="45000"/>
              <a:buFont typeface="StarSymbol"/>
              <a:buChar char="●"/>
            </a:pPr>
            <a:r>
              <a:rPr lang="en-US" altLang="zh-CN" sz="2400" dirty="0">
                <a:latin typeface="Times New Roman" panose="02020603050405020304" pitchFamily="18" charset="0"/>
                <a:cs typeface="Times New Roman" panose="02020603050405020304" pitchFamily="18" charset="0"/>
              </a:rPr>
              <a:t>Components</a:t>
            </a:r>
          </a:p>
        </p:txBody>
      </p:sp>
      <p:pic>
        <p:nvPicPr>
          <p:cNvPr id="4" name="图片 3"/>
          <p:cNvPicPr>
            <a:picLocks noChangeAspect="1"/>
          </p:cNvPicPr>
          <p:nvPr/>
        </p:nvPicPr>
        <p:blipFill>
          <a:blip r:embed="rId2">
            <a:lum/>
            <a:alphaModFix/>
          </a:blip>
          <a:srcRect/>
          <a:stretch>
            <a:fillRect/>
          </a:stretch>
        </p:blipFill>
        <p:spPr>
          <a:xfrm>
            <a:off x="2103120" y="2560319"/>
            <a:ext cx="4571640" cy="1333080"/>
          </a:xfrm>
          <a:prstGeom prst="rect">
            <a:avLst/>
          </a:prstGeom>
          <a:noFill/>
          <a:ln>
            <a:noFill/>
          </a:ln>
        </p:spPr>
      </p:pic>
      <p:pic>
        <p:nvPicPr>
          <p:cNvPr id="5" name="图片 4"/>
          <p:cNvPicPr>
            <a:picLocks noChangeAspect="1"/>
          </p:cNvPicPr>
          <p:nvPr/>
        </p:nvPicPr>
        <p:blipFill>
          <a:blip r:embed="rId3">
            <a:lum/>
            <a:alphaModFix/>
          </a:blip>
          <a:srcRect/>
          <a:stretch>
            <a:fillRect/>
          </a:stretch>
        </p:blipFill>
        <p:spPr>
          <a:xfrm>
            <a:off x="2057400" y="3823920"/>
            <a:ext cx="4733640" cy="1361880"/>
          </a:xfrm>
          <a:prstGeom prst="rect">
            <a:avLst/>
          </a:prstGeom>
          <a:noFill/>
          <a:ln>
            <a:noFill/>
          </a:ln>
        </p:spPr>
      </p:pic>
    </p:spTree>
    <p:extLst>
      <p:ext uri="{BB962C8B-B14F-4D97-AF65-F5344CB8AC3E}">
        <p14:creationId xmlns:p14="http://schemas.microsoft.com/office/powerpoint/2010/main" val="1959800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normAutofit/>
          </a:bodyPr>
          <a:lstStyle/>
          <a:p>
            <a:r>
              <a:rPr lang="en-US" altLang="zh-CN" b="1" dirty="0">
                <a:latin typeface="Times New Roman" panose="02020603050405020304" pitchFamily="18" charset="0"/>
                <a:cs typeface="Times New Roman" panose="02020603050405020304" pitchFamily="18" charset="0"/>
              </a:rPr>
              <a:t>CUDA Toolkit</a:t>
            </a:r>
            <a:endParaRPr lang="en-US" b="1" dirty="0">
              <a:latin typeface="Times New Roman" panose="02020603050405020304" pitchFamily="18" charset="0"/>
              <a:cs typeface="Times New Roman" panose="02020603050405020304" pitchFamily="18" charset="0"/>
            </a:endParaRPr>
          </a:p>
        </p:txBody>
      </p:sp>
      <p:sp>
        <p:nvSpPr>
          <p:cNvPr id="23555" name="Content Placeholder 2"/>
          <p:cNvSpPr>
            <a:spLocks noGrp="1"/>
          </p:cNvSpPr>
          <p:nvPr>
            <p:ph type="body" sz="quarter" idx="12"/>
          </p:nvPr>
        </p:nvSpPr>
        <p:spPr>
          <a:xfrm>
            <a:off x="700456" y="2001091"/>
            <a:ext cx="8413064" cy="4770795"/>
          </a:xfrm>
          <a:prstGeom prst="rect">
            <a:avLst/>
          </a:prstGeom>
        </p:spPr>
        <p:txBody>
          <a:bodyPr>
            <a:normAutofit/>
          </a:bodyPr>
          <a:lstStyle/>
          <a:p>
            <a:pPr lvl="0">
              <a:buSzPct val="45000"/>
              <a:buFont typeface="StarSymbol"/>
              <a:buChar char="●"/>
            </a:pPr>
            <a:r>
              <a:rPr lang="en-US" altLang="zh-CN" sz="2400" dirty="0">
                <a:latin typeface="Times New Roman" panose="02020603050405020304" pitchFamily="18" charset="0"/>
                <a:cs typeface="Times New Roman" panose="02020603050405020304" pitchFamily="18" charset="0"/>
              </a:rPr>
              <a:t>High Performance</a:t>
            </a:r>
          </a:p>
        </p:txBody>
      </p:sp>
      <p:pic>
        <p:nvPicPr>
          <p:cNvPr id="6" name="图片 5"/>
          <p:cNvPicPr>
            <a:picLocks noChangeAspect="1"/>
          </p:cNvPicPr>
          <p:nvPr/>
        </p:nvPicPr>
        <p:blipFill>
          <a:blip r:embed="rId2">
            <a:lum/>
            <a:alphaModFix/>
          </a:blip>
          <a:srcRect/>
          <a:stretch>
            <a:fillRect/>
          </a:stretch>
        </p:blipFill>
        <p:spPr>
          <a:xfrm>
            <a:off x="739496" y="2479040"/>
            <a:ext cx="8644385" cy="4714752"/>
          </a:xfrm>
          <a:prstGeom prst="rect">
            <a:avLst/>
          </a:prstGeom>
          <a:noFill/>
          <a:ln>
            <a:noFill/>
          </a:ln>
        </p:spPr>
      </p:pic>
    </p:spTree>
    <p:extLst>
      <p:ext uri="{BB962C8B-B14F-4D97-AF65-F5344CB8AC3E}">
        <p14:creationId xmlns:p14="http://schemas.microsoft.com/office/powerpoint/2010/main" val="3016650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normAutofit/>
          </a:bodyPr>
          <a:lstStyle/>
          <a:p>
            <a:r>
              <a:rPr lang="en-US" altLang="zh-CN" b="1" dirty="0">
                <a:latin typeface="Times New Roman" panose="02020603050405020304" pitchFamily="18" charset="0"/>
                <a:cs typeface="Times New Roman" panose="02020603050405020304" pitchFamily="18" charset="0"/>
              </a:rPr>
              <a:t>CUDA Toolkit</a:t>
            </a:r>
            <a:endParaRPr lang="en-US" b="1" dirty="0">
              <a:latin typeface="Times New Roman" panose="02020603050405020304" pitchFamily="18" charset="0"/>
              <a:cs typeface="Times New Roman" panose="02020603050405020304" pitchFamily="18" charset="0"/>
            </a:endParaRPr>
          </a:p>
        </p:txBody>
      </p:sp>
      <p:sp>
        <p:nvSpPr>
          <p:cNvPr id="23555" name="Content Placeholder 2"/>
          <p:cNvSpPr>
            <a:spLocks noGrp="1"/>
          </p:cNvSpPr>
          <p:nvPr>
            <p:ph type="body" sz="quarter" idx="12"/>
          </p:nvPr>
        </p:nvSpPr>
        <p:spPr>
          <a:xfrm>
            <a:off x="700456" y="2001091"/>
            <a:ext cx="8413064" cy="4770795"/>
          </a:xfrm>
          <a:prstGeom prst="rect">
            <a:avLst/>
          </a:prstGeom>
        </p:spPr>
        <p:txBody>
          <a:bodyPr>
            <a:normAutofit/>
          </a:bodyPr>
          <a:lstStyle/>
          <a:p>
            <a:pPr lvl="0">
              <a:buSzPct val="45000"/>
              <a:buFont typeface="StarSymbol"/>
              <a:buChar char="●"/>
            </a:pPr>
            <a:r>
              <a:rPr lang="en-US" altLang="zh-CN" sz="2400" dirty="0">
                <a:latin typeface="Times New Roman" panose="02020603050405020304" pitchFamily="18" charset="0"/>
                <a:cs typeface="Times New Roman" panose="02020603050405020304" pitchFamily="18" charset="0"/>
              </a:rPr>
              <a:t>Domain Specific Libraries</a:t>
            </a:r>
          </a:p>
        </p:txBody>
      </p:sp>
      <p:pic>
        <p:nvPicPr>
          <p:cNvPr id="5" name="图片 4"/>
          <p:cNvPicPr>
            <a:picLocks noChangeAspect="1"/>
          </p:cNvPicPr>
          <p:nvPr/>
        </p:nvPicPr>
        <p:blipFill>
          <a:blip r:embed="rId2">
            <a:lum/>
            <a:alphaModFix/>
          </a:blip>
          <a:srcRect/>
          <a:stretch>
            <a:fillRect/>
          </a:stretch>
        </p:blipFill>
        <p:spPr>
          <a:xfrm>
            <a:off x="700456" y="2410034"/>
            <a:ext cx="8683425" cy="4735919"/>
          </a:xfrm>
          <a:prstGeom prst="rect">
            <a:avLst/>
          </a:prstGeom>
          <a:noFill/>
          <a:ln>
            <a:noFill/>
          </a:ln>
        </p:spPr>
      </p:pic>
    </p:spTree>
    <p:extLst>
      <p:ext uri="{BB962C8B-B14F-4D97-AF65-F5344CB8AC3E}">
        <p14:creationId xmlns:p14="http://schemas.microsoft.com/office/powerpoint/2010/main" val="2882649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normAutofit/>
          </a:bodyPr>
          <a:lstStyle/>
          <a:p>
            <a:r>
              <a:rPr lang="en-US" altLang="zh-CN" b="1" dirty="0">
                <a:latin typeface="Times New Roman" panose="02020603050405020304" pitchFamily="18" charset="0"/>
                <a:cs typeface="Times New Roman" panose="02020603050405020304" pitchFamily="18" charset="0"/>
              </a:rPr>
              <a:t>CUDA Toolkit</a:t>
            </a:r>
            <a:endParaRPr lang="en-US" b="1" dirty="0">
              <a:latin typeface="Times New Roman" panose="02020603050405020304" pitchFamily="18" charset="0"/>
              <a:cs typeface="Times New Roman" panose="02020603050405020304" pitchFamily="18" charset="0"/>
            </a:endParaRPr>
          </a:p>
        </p:txBody>
      </p:sp>
      <p:sp>
        <p:nvSpPr>
          <p:cNvPr id="23555" name="Content Placeholder 2"/>
          <p:cNvSpPr>
            <a:spLocks noGrp="1"/>
          </p:cNvSpPr>
          <p:nvPr>
            <p:ph type="body" sz="quarter" idx="12"/>
          </p:nvPr>
        </p:nvSpPr>
        <p:spPr>
          <a:xfrm>
            <a:off x="700456" y="2001091"/>
            <a:ext cx="8413064" cy="4770795"/>
          </a:xfrm>
          <a:prstGeom prst="rect">
            <a:avLst/>
          </a:prstGeom>
        </p:spPr>
        <p:txBody>
          <a:bodyPr>
            <a:normAutofit/>
          </a:bodyPr>
          <a:lstStyle/>
          <a:p>
            <a:pPr lvl="0">
              <a:buSzPct val="45000"/>
              <a:buFont typeface="StarSymbol"/>
              <a:buChar char="●"/>
            </a:pPr>
            <a:r>
              <a:rPr lang="en-US" altLang="zh-CN" sz="2400" dirty="0">
                <a:latin typeface="Times New Roman" panose="02020603050405020304" pitchFamily="18" charset="0"/>
                <a:cs typeface="Times New Roman" panose="02020603050405020304" pitchFamily="18" charset="0"/>
              </a:rPr>
              <a:t>Develop Once, Deploy Everywhere </a:t>
            </a:r>
          </a:p>
        </p:txBody>
      </p:sp>
      <p:pic>
        <p:nvPicPr>
          <p:cNvPr id="5" name="图片 4"/>
          <p:cNvPicPr>
            <a:picLocks noChangeAspect="1"/>
          </p:cNvPicPr>
          <p:nvPr/>
        </p:nvPicPr>
        <p:blipFill>
          <a:blip r:embed="rId2">
            <a:lum/>
            <a:alphaModFix/>
          </a:blip>
          <a:srcRect/>
          <a:stretch>
            <a:fillRect/>
          </a:stretch>
        </p:blipFill>
        <p:spPr>
          <a:xfrm>
            <a:off x="0" y="2568840"/>
            <a:ext cx="10079640" cy="4325400"/>
          </a:xfrm>
          <a:prstGeom prst="rect">
            <a:avLst/>
          </a:prstGeom>
          <a:noFill/>
          <a:ln>
            <a:noFill/>
          </a:ln>
        </p:spPr>
      </p:pic>
    </p:spTree>
    <p:extLst>
      <p:ext uri="{BB962C8B-B14F-4D97-AF65-F5344CB8AC3E}">
        <p14:creationId xmlns:p14="http://schemas.microsoft.com/office/powerpoint/2010/main" val="21508848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normAutofit/>
          </a:bodyPr>
          <a:lstStyle/>
          <a:p>
            <a:r>
              <a:rPr lang="en-US" altLang="zh-CN" b="1" dirty="0">
                <a:latin typeface="Times New Roman" panose="02020603050405020304" pitchFamily="18" charset="0"/>
                <a:cs typeface="Times New Roman" panose="02020603050405020304" pitchFamily="18" charset="0"/>
              </a:rPr>
              <a:t>CUDA Toolkit</a:t>
            </a:r>
            <a:endParaRPr lang="en-US" b="1" dirty="0">
              <a:latin typeface="Times New Roman" panose="02020603050405020304" pitchFamily="18" charset="0"/>
              <a:cs typeface="Times New Roman" panose="02020603050405020304" pitchFamily="18" charset="0"/>
            </a:endParaRPr>
          </a:p>
        </p:txBody>
      </p:sp>
      <p:sp>
        <p:nvSpPr>
          <p:cNvPr id="23555" name="Content Placeholder 2"/>
          <p:cNvSpPr>
            <a:spLocks noGrp="1"/>
          </p:cNvSpPr>
          <p:nvPr>
            <p:ph type="body" sz="quarter" idx="12"/>
          </p:nvPr>
        </p:nvSpPr>
        <p:spPr>
          <a:xfrm>
            <a:off x="700456" y="2001091"/>
            <a:ext cx="8413064" cy="4770795"/>
          </a:xfrm>
          <a:prstGeom prst="rect">
            <a:avLst/>
          </a:prstGeom>
        </p:spPr>
        <p:txBody>
          <a:bodyPr>
            <a:normAutofit/>
          </a:bodyPr>
          <a:lstStyle/>
          <a:p>
            <a:pPr lvl="0">
              <a:buSzPct val="45000"/>
              <a:buFont typeface="StarSymbol"/>
              <a:buChar char="●"/>
            </a:pPr>
            <a:r>
              <a:rPr lang="en-US" altLang="zh-CN" sz="2400" dirty="0">
                <a:latin typeface="Times New Roman" panose="02020603050405020304" pitchFamily="18" charset="0"/>
                <a:cs typeface="Times New Roman" panose="02020603050405020304" pitchFamily="18" charset="0"/>
              </a:rPr>
              <a:t>Integrated Development Environment </a:t>
            </a:r>
          </a:p>
        </p:txBody>
      </p:sp>
      <p:pic>
        <p:nvPicPr>
          <p:cNvPr id="6" name="图片 5"/>
          <p:cNvPicPr>
            <a:picLocks noChangeAspect="1"/>
          </p:cNvPicPr>
          <p:nvPr/>
        </p:nvPicPr>
        <p:blipFill>
          <a:blip r:embed="rId2">
            <a:lum/>
            <a:alphaModFix/>
          </a:blip>
          <a:srcRect/>
          <a:stretch>
            <a:fillRect/>
          </a:stretch>
        </p:blipFill>
        <p:spPr>
          <a:xfrm>
            <a:off x="814732" y="2512640"/>
            <a:ext cx="8432640" cy="4599360"/>
          </a:xfrm>
          <a:prstGeom prst="rect">
            <a:avLst/>
          </a:prstGeom>
          <a:noFill/>
          <a:ln>
            <a:noFill/>
          </a:ln>
        </p:spPr>
      </p:pic>
    </p:spTree>
    <p:extLst>
      <p:ext uri="{BB962C8B-B14F-4D97-AF65-F5344CB8AC3E}">
        <p14:creationId xmlns:p14="http://schemas.microsoft.com/office/powerpoint/2010/main" val="1636777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normAutofit/>
          </a:bodyPr>
          <a:lstStyle/>
          <a:p>
            <a:r>
              <a:rPr lang="en-US" altLang="zh-CN" b="1" dirty="0">
                <a:latin typeface="Times New Roman" panose="02020603050405020304" pitchFamily="18" charset="0"/>
                <a:cs typeface="Times New Roman" panose="02020603050405020304" pitchFamily="18" charset="0"/>
              </a:rPr>
              <a:t>CUDA Toolkit</a:t>
            </a:r>
            <a:endParaRPr lang="en-US" b="1" dirty="0">
              <a:latin typeface="Times New Roman" panose="02020603050405020304" pitchFamily="18" charset="0"/>
              <a:cs typeface="Times New Roman" panose="02020603050405020304" pitchFamily="18" charset="0"/>
            </a:endParaRPr>
          </a:p>
        </p:txBody>
      </p:sp>
      <p:sp>
        <p:nvSpPr>
          <p:cNvPr id="23555" name="Content Placeholder 2"/>
          <p:cNvSpPr>
            <a:spLocks noGrp="1"/>
          </p:cNvSpPr>
          <p:nvPr>
            <p:ph type="body" sz="quarter" idx="12"/>
          </p:nvPr>
        </p:nvSpPr>
        <p:spPr>
          <a:xfrm>
            <a:off x="700456" y="2001091"/>
            <a:ext cx="8413064" cy="4770795"/>
          </a:xfrm>
          <a:prstGeom prst="rect">
            <a:avLst/>
          </a:prstGeom>
        </p:spPr>
        <p:txBody>
          <a:bodyPr>
            <a:normAutofit/>
          </a:bodyPr>
          <a:lstStyle/>
          <a:p>
            <a:pPr lvl="0">
              <a:buSzPct val="45000"/>
              <a:buFont typeface="StarSymbol"/>
              <a:buChar char="●"/>
            </a:pPr>
            <a:r>
              <a:rPr lang="en-US" altLang="zh-CN" sz="2400" dirty="0">
                <a:latin typeface="Times New Roman" panose="02020603050405020304" pitchFamily="18" charset="0"/>
                <a:cs typeface="Times New Roman" panose="02020603050405020304" pitchFamily="18" charset="0"/>
              </a:rPr>
              <a:t>Language Integration </a:t>
            </a:r>
          </a:p>
        </p:txBody>
      </p:sp>
      <p:pic>
        <p:nvPicPr>
          <p:cNvPr id="5" name="图片 4"/>
          <p:cNvPicPr>
            <a:picLocks noChangeAspect="1"/>
          </p:cNvPicPr>
          <p:nvPr/>
        </p:nvPicPr>
        <p:blipFill>
          <a:blip r:embed="rId2">
            <a:lum/>
            <a:alphaModFix/>
          </a:blip>
          <a:srcRect/>
          <a:stretch>
            <a:fillRect/>
          </a:stretch>
        </p:blipFill>
        <p:spPr>
          <a:xfrm>
            <a:off x="707686" y="2428240"/>
            <a:ext cx="8676195" cy="4731976"/>
          </a:xfrm>
          <a:prstGeom prst="rect">
            <a:avLst/>
          </a:prstGeom>
          <a:noFill/>
          <a:ln>
            <a:noFill/>
          </a:ln>
        </p:spPr>
      </p:pic>
    </p:spTree>
    <p:extLst>
      <p:ext uri="{BB962C8B-B14F-4D97-AF65-F5344CB8AC3E}">
        <p14:creationId xmlns:p14="http://schemas.microsoft.com/office/powerpoint/2010/main" val="1541681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normAutofit/>
          </a:bodyPr>
          <a:lstStyle/>
          <a:p>
            <a:r>
              <a:rPr lang="en-US" altLang="zh-CN" b="1" dirty="0">
                <a:latin typeface="Times New Roman" panose="02020603050405020304" pitchFamily="18" charset="0"/>
                <a:cs typeface="Times New Roman" panose="02020603050405020304" pitchFamily="18" charset="0"/>
              </a:rPr>
              <a:t>CUDA Toolkit</a:t>
            </a:r>
            <a:endParaRPr lang="en-US" b="1" dirty="0">
              <a:latin typeface="Times New Roman" panose="02020603050405020304" pitchFamily="18" charset="0"/>
              <a:cs typeface="Times New Roman" panose="02020603050405020304" pitchFamily="18" charset="0"/>
            </a:endParaRPr>
          </a:p>
        </p:txBody>
      </p:sp>
      <p:sp>
        <p:nvSpPr>
          <p:cNvPr id="23555" name="Content Placeholder 2"/>
          <p:cNvSpPr>
            <a:spLocks noGrp="1"/>
          </p:cNvSpPr>
          <p:nvPr>
            <p:ph type="body" sz="quarter" idx="12"/>
          </p:nvPr>
        </p:nvSpPr>
        <p:spPr>
          <a:xfrm>
            <a:off x="700456" y="2001091"/>
            <a:ext cx="8413064" cy="4770795"/>
          </a:xfrm>
          <a:prstGeom prst="rect">
            <a:avLst/>
          </a:prstGeom>
        </p:spPr>
        <p:txBody>
          <a:bodyPr>
            <a:normAutofit/>
          </a:bodyPr>
          <a:lstStyle/>
          <a:p>
            <a:pPr lvl="0">
              <a:buSzPct val="45000"/>
              <a:buFont typeface="StarSymbol"/>
              <a:buChar char="●"/>
            </a:pPr>
            <a:r>
              <a:rPr lang="en-US" altLang="zh-CN" sz="2400" dirty="0">
                <a:latin typeface="Times New Roman" panose="02020603050405020304" pitchFamily="18" charset="0"/>
                <a:cs typeface="Times New Roman" panose="02020603050405020304" pitchFamily="18" charset="0"/>
              </a:rPr>
              <a:t>Applications</a:t>
            </a:r>
            <a:r>
              <a:rPr lang="zh-CN" altLang="en-US"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1AD7591F-C4CF-1E40-9CCA-A51D20C4D5AF}"/>
              </a:ext>
            </a:extLst>
          </p:cNvPr>
          <p:cNvPicPr>
            <a:picLocks noChangeAspect="1"/>
          </p:cNvPicPr>
          <p:nvPr/>
        </p:nvPicPr>
        <p:blipFill>
          <a:blip r:embed="rId2"/>
          <a:stretch>
            <a:fillRect/>
          </a:stretch>
        </p:blipFill>
        <p:spPr>
          <a:xfrm>
            <a:off x="428625" y="2686134"/>
            <a:ext cx="9223374" cy="4204330"/>
          </a:xfrm>
          <a:prstGeom prst="rect">
            <a:avLst/>
          </a:prstGeom>
        </p:spPr>
      </p:pic>
    </p:spTree>
    <p:extLst>
      <p:ext uri="{BB962C8B-B14F-4D97-AF65-F5344CB8AC3E}">
        <p14:creationId xmlns:p14="http://schemas.microsoft.com/office/powerpoint/2010/main" val="11683571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normAutofit/>
          </a:bodyPr>
          <a:lstStyle/>
          <a:p>
            <a:r>
              <a:rPr lang="en-US" altLang="zh-CN" b="1" dirty="0">
                <a:latin typeface="Times New Roman" panose="02020603050405020304" pitchFamily="18" charset="0"/>
                <a:cs typeface="Times New Roman" panose="02020603050405020304" pitchFamily="18" charset="0"/>
              </a:rPr>
              <a:t>CUDA Toolkit</a:t>
            </a:r>
            <a:endParaRPr lang="en-US" b="1" dirty="0">
              <a:latin typeface="Times New Roman" panose="02020603050405020304" pitchFamily="18" charset="0"/>
              <a:cs typeface="Times New Roman" panose="02020603050405020304" pitchFamily="18" charset="0"/>
            </a:endParaRPr>
          </a:p>
        </p:txBody>
      </p:sp>
      <p:sp>
        <p:nvSpPr>
          <p:cNvPr id="23555" name="Content Placeholder 2"/>
          <p:cNvSpPr>
            <a:spLocks noGrp="1"/>
          </p:cNvSpPr>
          <p:nvPr>
            <p:ph type="body" sz="quarter" idx="12"/>
          </p:nvPr>
        </p:nvSpPr>
        <p:spPr>
          <a:xfrm>
            <a:off x="700456" y="2001091"/>
            <a:ext cx="8413064" cy="4770795"/>
          </a:xfrm>
          <a:prstGeom prst="rect">
            <a:avLst/>
          </a:prstGeom>
        </p:spPr>
        <p:txBody>
          <a:bodyPr>
            <a:normAutofit/>
          </a:bodyPr>
          <a:lstStyle/>
          <a:p>
            <a:pPr lvl="0">
              <a:buSzPct val="45000"/>
              <a:buFont typeface="StarSymbol"/>
              <a:buChar char="●"/>
            </a:pPr>
            <a:r>
              <a:rPr lang="en-US" altLang="zh-CN" sz="2400" dirty="0">
                <a:latin typeface="Times New Roman" panose="02020603050405020304" pitchFamily="18" charset="0"/>
                <a:cs typeface="Times New Roman" panose="02020603050405020304" pitchFamily="18" charset="0"/>
              </a:rPr>
              <a:t>Built-in integration </a:t>
            </a:r>
          </a:p>
        </p:txBody>
      </p:sp>
      <p:pic>
        <p:nvPicPr>
          <p:cNvPr id="6" name="图片 5"/>
          <p:cNvPicPr>
            <a:picLocks noChangeAspect="1"/>
          </p:cNvPicPr>
          <p:nvPr/>
        </p:nvPicPr>
        <p:blipFill>
          <a:blip r:embed="rId2">
            <a:lum/>
            <a:alphaModFix/>
          </a:blip>
          <a:srcRect/>
          <a:stretch>
            <a:fillRect/>
          </a:stretch>
        </p:blipFill>
        <p:spPr>
          <a:xfrm>
            <a:off x="40320" y="2651760"/>
            <a:ext cx="9926640" cy="2335680"/>
          </a:xfrm>
          <a:prstGeom prst="rect">
            <a:avLst/>
          </a:prstGeom>
          <a:noFill/>
          <a:ln>
            <a:noFill/>
          </a:ln>
        </p:spPr>
      </p:pic>
    </p:spTree>
    <p:extLst>
      <p:ext uri="{BB962C8B-B14F-4D97-AF65-F5344CB8AC3E}">
        <p14:creationId xmlns:p14="http://schemas.microsoft.com/office/powerpoint/2010/main" val="2671649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normAutofit/>
          </a:bodyPr>
          <a:lstStyle/>
          <a:p>
            <a:r>
              <a:rPr lang="en-US" altLang="zh-CN" b="1" dirty="0">
                <a:latin typeface="Times New Roman" panose="02020603050405020304" pitchFamily="18" charset="0"/>
                <a:cs typeface="Times New Roman" panose="02020603050405020304" pitchFamily="18" charset="0"/>
              </a:rPr>
              <a:t>CUDA Download</a:t>
            </a:r>
            <a:endParaRPr lang="en-US" b="1"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2">
            <a:lum/>
            <a:alphaModFix/>
          </a:blip>
          <a:srcRect/>
          <a:stretch>
            <a:fillRect/>
          </a:stretch>
        </p:blipFill>
        <p:spPr>
          <a:xfrm>
            <a:off x="658180" y="1829005"/>
            <a:ext cx="8728724" cy="3447358"/>
          </a:xfrm>
          <a:prstGeom prst="rect">
            <a:avLst/>
          </a:prstGeom>
          <a:noFill/>
          <a:ln>
            <a:noFill/>
          </a:ln>
        </p:spPr>
      </p:pic>
    </p:spTree>
    <p:extLst>
      <p:ext uri="{BB962C8B-B14F-4D97-AF65-F5344CB8AC3E}">
        <p14:creationId xmlns:p14="http://schemas.microsoft.com/office/powerpoint/2010/main" val="972779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normAutofit/>
          </a:bodyPr>
          <a:lstStyle/>
          <a:p>
            <a:r>
              <a:rPr lang="en-US" altLang="zh-CN" b="1" dirty="0">
                <a:latin typeface="Times New Roman" panose="02020603050405020304" pitchFamily="18" charset="0"/>
                <a:cs typeface="Times New Roman" panose="02020603050405020304" pitchFamily="18" charset="0"/>
              </a:rPr>
              <a:t>CUDA Pre-Installation</a:t>
            </a:r>
            <a:endParaRPr lang="en-US" b="1" dirty="0">
              <a:latin typeface="Times New Roman" panose="02020603050405020304" pitchFamily="18" charset="0"/>
              <a:cs typeface="Times New Roman" panose="02020603050405020304" pitchFamily="18" charset="0"/>
            </a:endParaRPr>
          </a:p>
        </p:txBody>
      </p:sp>
      <p:sp>
        <p:nvSpPr>
          <p:cNvPr id="23555" name="Content Placeholder 2"/>
          <p:cNvSpPr>
            <a:spLocks noGrp="1"/>
          </p:cNvSpPr>
          <p:nvPr>
            <p:ph type="body" sz="quarter" idx="12"/>
          </p:nvPr>
        </p:nvSpPr>
        <p:spPr>
          <a:xfrm>
            <a:off x="700912" y="2001278"/>
            <a:ext cx="8412181" cy="4770294"/>
          </a:xfrm>
          <a:prstGeom prst="rect">
            <a:avLst/>
          </a:prstGeom>
        </p:spPr>
        <p:txBody>
          <a:bodyPr>
            <a:normAutofit/>
          </a:bodyPr>
          <a:lstStyle/>
          <a:p>
            <a:pPr lvl="0">
              <a:buSzPct val="45000"/>
              <a:buFont typeface="StarSymbol"/>
              <a:buChar char="●"/>
            </a:pPr>
            <a:r>
              <a:rPr lang="en-US" altLang="zh-CN" sz="2200" dirty="0"/>
              <a:t>Verify You Have a </a:t>
            </a:r>
            <a:r>
              <a:rPr lang="en-US" altLang="zh-CN" sz="2200" dirty="0">
                <a:solidFill>
                  <a:srgbClr val="0000CC"/>
                </a:solidFill>
              </a:rPr>
              <a:t>CUDA-Capable GPU</a:t>
            </a:r>
          </a:p>
          <a:p>
            <a:pPr lvl="1" hangingPunct="0">
              <a:spcBef>
                <a:spcPts val="1416"/>
              </a:spcBef>
              <a:buSzPct val="75000"/>
              <a:buFont typeface="StarSymbol"/>
              <a:buChar char="–"/>
            </a:pPr>
            <a:r>
              <a:rPr lang="en-US" altLang="zh-CN" sz="2200" dirty="0">
                <a:highlight>
                  <a:scrgbClr r="0" g="0" b="0">
                    <a:alpha val="0"/>
                  </a:scrgbClr>
                </a:highlight>
                <a:latin typeface="Liberation Sans" pitchFamily="18"/>
              </a:rPr>
              <a:t>$ </a:t>
            </a:r>
            <a:r>
              <a:rPr lang="en-US" altLang="zh-CN" sz="2200" dirty="0" err="1">
                <a:highlight>
                  <a:scrgbClr r="0" g="0" b="0">
                    <a:alpha val="0"/>
                  </a:scrgbClr>
                </a:highlight>
                <a:latin typeface="Liberation Sans" pitchFamily="18"/>
              </a:rPr>
              <a:t>lspci</a:t>
            </a:r>
            <a:r>
              <a:rPr lang="en-US" altLang="zh-CN" sz="2200" dirty="0">
                <a:highlight>
                  <a:scrgbClr r="0" g="0" b="0">
                    <a:alpha val="0"/>
                  </a:scrgbClr>
                </a:highlight>
                <a:latin typeface="Liberation Sans" pitchFamily="18"/>
              </a:rPr>
              <a:t> | </a:t>
            </a:r>
            <a:r>
              <a:rPr lang="en-US" altLang="zh-CN" sz="2200" dirty="0" err="1">
                <a:highlight>
                  <a:scrgbClr r="0" g="0" b="0">
                    <a:alpha val="0"/>
                  </a:scrgbClr>
                </a:highlight>
                <a:latin typeface="Liberation Sans" pitchFamily="18"/>
              </a:rPr>
              <a:t>grep</a:t>
            </a:r>
            <a:r>
              <a:rPr lang="en-US" altLang="zh-CN" sz="2200" dirty="0">
                <a:highlight>
                  <a:scrgbClr r="0" g="0" b="0">
                    <a:alpha val="0"/>
                  </a:scrgbClr>
                </a:highlight>
                <a:latin typeface="Liberation Sans" pitchFamily="18"/>
              </a:rPr>
              <a:t> -</a:t>
            </a:r>
            <a:r>
              <a:rPr lang="en-US" altLang="zh-CN" sz="2200" dirty="0" err="1">
                <a:highlight>
                  <a:scrgbClr r="0" g="0" b="0">
                    <a:alpha val="0"/>
                  </a:scrgbClr>
                </a:highlight>
                <a:latin typeface="Liberation Sans" pitchFamily="18"/>
              </a:rPr>
              <a:t>i</a:t>
            </a:r>
            <a:r>
              <a:rPr lang="en-US" altLang="zh-CN" sz="2200" dirty="0">
                <a:highlight>
                  <a:scrgbClr r="0" g="0" b="0">
                    <a:alpha val="0"/>
                  </a:scrgbClr>
                </a:highlight>
                <a:latin typeface="Liberation Sans" pitchFamily="18"/>
              </a:rPr>
              <a:t> </a:t>
            </a:r>
            <a:r>
              <a:rPr lang="en-US" altLang="zh-CN" sz="2200" dirty="0" err="1">
                <a:highlight>
                  <a:scrgbClr r="0" g="0" b="0">
                    <a:alpha val="0"/>
                  </a:scrgbClr>
                </a:highlight>
                <a:latin typeface="Liberation Sans" pitchFamily="18"/>
              </a:rPr>
              <a:t>nvidia</a:t>
            </a:r>
            <a:endParaRPr lang="en-US" altLang="zh-CN" sz="2200" dirty="0">
              <a:highlight>
                <a:scrgbClr r="0" g="0" b="0">
                  <a:alpha val="0"/>
                </a:scrgbClr>
              </a:highlight>
              <a:latin typeface="Liberation Sans" pitchFamily="18"/>
            </a:endParaRPr>
          </a:p>
          <a:p>
            <a:pPr lvl="0">
              <a:buSzPct val="45000"/>
              <a:buFont typeface="StarSymbol"/>
              <a:buChar char="●"/>
            </a:pPr>
            <a:r>
              <a:rPr lang="en-US" altLang="zh-CN" sz="2200" dirty="0"/>
              <a:t>Verify You Have a </a:t>
            </a:r>
            <a:r>
              <a:rPr lang="en-US" altLang="zh-CN" sz="2200" dirty="0">
                <a:solidFill>
                  <a:srgbClr val="0000CC"/>
                </a:solidFill>
              </a:rPr>
              <a:t>Supported Version of Linux</a:t>
            </a:r>
          </a:p>
          <a:p>
            <a:pPr lvl="1" hangingPunct="0">
              <a:spcBef>
                <a:spcPts val="1416"/>
              </a:spcBef>
              <a:buSzPct val="75000"/>
              <a:buFont typeface="StarSymbol"/>
              <a:buChar char="–"/>
            </a:pPr>
            <a:r>
              <a:rPr lang="en-US" altLang="zh-CN" sz="2200" dirty="0">
                <a:highlight>
                  <a:scrgbClr r="0" g="0" b="0">
                    <a:alpha val="0"/>
                  </a:scrgbClr>
                </a:highlight>
                <a:latin typeface="Liberation Sans" pitchFamily="18"/>
              </a:rPr>
              <a:t>$ </a:t>
            </a:r>
            <a:r>
              <a:rPr lang="en-US" altLang="zh-CN" sz="2200" dirty="0" err="1">
                <a:highlight>
                  <a:scrgbClr r="0" g="0" b="0">
                    <a:alpha val="0"/>
                  </a:scrgbClr>
                </a:highlight>
                <a:latin typeface="Liberation Sans" pitchFamily="18"/>
              </a:rPr>
              <a:t>uname</a:t>
            </a:r>
            <a:r>
              <a:rPr lang="en-US" altLang="zh-CN" sz="2200" dirty="0">
                <a:highlight>
                  <a:scrgbClr r="0" g="0" b="0">
                    <a:alpha val="0"/>
                  </a:scrgbClr>
                </a:highlight>
                <a:latin typeface="Liberation Sans" pitchFamily="18"/>
              </a:rPr>
              <a:t> -m &amp;&amp; cat /</a:t>
            </a:r>
            <a:r>
              <a:rPr lang="en-US" altLang="zh-CN" sz="2200" dirty="0" err="1">
                <a:highlight>
                  <a:scrgbClr r="0" g="0" b="0">
                    <a:alpha val="0"/>
                  </a:scrgbClr>
                </a:highlight>
                <a:latin typeface="Liberation Sans" pitchFamily="18"/>
              </a:rPr>
              <a:t>etc</a:t>
            </a:r>
            <a:r>
              <a:rPr lang="en-US" altLang="zh-CN" sz="2200" dirty="0">
                <a:highlight>
                  <a:scrgbClr r="0" g="0" b="0">
                    <a:alpha val="0"/>
                  </a:scrgbClr>
                </a:highlight>
                <a:latin typeface="Liberation Sans" pitchFamily="18"/>
              </a:rPr>
              <a:t>/*release</a:t>
            </a:r>
          </a:p>
          <a:p>
            <a:pPr lvl="0">
              <a:buSzPct val="45000"/>
              <a:buFont typeface="StarSymbol"/>
              <a:buChar char="●"/>
            </a:pPr>
            <a:r>
              <a:rPr lang="en-US" altLang="zh-CN" sz="2200" dirty="0"/>
              <a:t>Verify the System </a:t>
            </a:r>
            <a:r>
              <a:rPr lang="en-US" altLang="zh-CN" sz="2200" dirty="0">
                <a:solidFill>
                  <a:srgbClr val="0000CC"/>
                </a:solidFill>
              </a:rPr>
              <a:t>Has </a:t>
            </a:r>
            <a:r>
              <a:rPr lang="en-US" altLang="zh-CN" sz="2200" dirty="0" err="1">
                <a:solidFill>
                  <a:srgbClr val="0000CC"/>
                </a:solidFill>
              </a:rPr>
              <a:t>gcc</a:t>
            </a:r>
            <a:r>
              <a:rPr lang="en-US" altLang="zh-CN" sz="2200" dirty="0">
                <a:solidFill>
                  <a:srgbClr val="0000CC"/>
                </a:solidFill>
              </a:rPr>
              <a:t> Installed</a:t>
            </a:r>
          </a:p>
          <a:p>
            <a:pPr lvl="1" hangingPunct="0">
              <a:spcBef>
                <a:spcPts val="1416"/>
              </a:spcBef>
              <a:buSzPct val="75000"/>
              <a:buFont typeface="StarSymbol"/>
              <a:buChar char="–"/>
            </a:pPr>
            <a:r>
              <a:rPr lang="en-US" altLang="zh-CN" sz="2200" dirty="0">
                <a:highlight>
                  <a:scrgbClr r="0" g="0" b="0">
                    <a:alpha val="0"/>
                  </a:scrgbClr>
                </a:highlight>
                <a:latin typeface="Liberation Sans" pitchFamily="18"/>
              </a:rPr>
              <a:t>$ </a:t>
            </a:r>
            <a:r>
              <a:rPr lang="en-US" altLang="zh-CN" sz="2200" dirty="0" err="1">
                <a:highlight>
                  <a:scrgbClr r="0" g="0" b="0">
                    <a:alpha val="0"/>
                  </a:scrgbClr>
                </a:highlight>
                <a:latin typeface="Liberation Sans" pitchFamily="18"/>
              </a:rPr>
              <a:t>gcc</a:t>
            </a:r>
            <a:r>
              <a:rPr lang="en-US" altLang="zh-CN" sz="2200" dirty="0">
                <a:highlight>
                  <a:scrgbClr r="0" g="0" b="0">
                    <a:alpha val="0"/>
                  </a:scrgbClr>
                </a:highlight>
                <a:latin typeface="Liberation Sans" pitchFamily="18"/>
              </a:rPr>
              <a:t> --version</a:t>
            </a:r>
          </a:p>
          <a:p>
            <a:pPr lvl="0">
              <a:buSzPct val="45000"/>
              <a:buFont typeface="StarSymbol"/>
              <a:buChar char="●"/>
            </a:pPr>
            <a:r>
              <a:rPr lang="en-US" altLang="zh-CN" sz="2200" dirty="0"/>
              <a:t>Verify the System has the Correct </a:t>
            </a:r>
            <a:r>
              <a:rPr lang="en-US" altLang="zh-CN" sz="2200" dirty="0">
                <a:solidFill>
                  <a:srgbClr val="0000CC"/>
                </a:solidFill>
              </a:rPr>
              <a:t>Kernel Headers</a:t>
            </a:r>
            <a:r>
              <a:rPr lang="en-US" altLang="zh-CN" sz="2200" dirty="0"/>
              <a:t> and Development Packages Installed</a:t>
            </a:r>
          </a:p>
          <a:p>
            <a:pPr lvl="1" hangingPunct="0">
              <a:spcBef>
                <a:spcPts val="1416"/>
              </a:spcBef>
              <a:buSzPct val="75000"/>
              <a:buFont typeface="StarSymbol"/>
              <a:buChar char="–"/>
            </a:pPr>
            <a:r>
              <a:rPr lang="en-US" altLang="zh-CN" sz="2200" dirty="0">
                <a:highlight>
                  <a:scrgbClr r="0" g="0" b="0">
                    <a:alpha val="0"/>
                  </a:scrgbClr>
                </a:highlight>
                <a:latin typeface="Liberation Sans" pitchFamily="18"/>
              </a:rPr>
              <a:t>$ </a:t>
            </a:r>
            <a:r>
              <a:rPr lang="en-US" altLang="zh-CN" sz="2200" dirty="0" err="1">
                <a:highlight>
                  <a:scrgbClr r="0" g="0" b="0">
                    <a:alpha val="0"/>
                  </a:scrgbClr>
                </a:highlight>
                <a:latin typeface="Liberation Sans" pitchFamily="18"/>
              </a:rPr>
              <a:t>sudo</a:t>
            </a:r>
            <a:r>
              <a:rPr lang="en-US" altLang="zh-CN" sz="2200" dirty="0">
                <a:highlight>
                  <a:scrgbClr r="0" g="0" b="0">
                    <a:alpha val="0"/>
                  </a:scrgbClr>
                </a:highlight>
                <a:latin typeface="Liberation Sans" pitchFamily="18"/>
              </a:rPr>
              <a:t> apt-get install </a:t>
            </a:r>
            <a:r>
              <a:rPr lang="en-US" altLang="zh-CN" sz="2200" dirty="0" err="1">
                <a:highlight>
                  <a:scrgbClr r="0" g="0" b="0">
                    <a:alpha val="0"/>
                  </a:scrgbClr>
                </a:highlight>
                <a:latin typeface="Liberation Sans" pitchFamily="18"/>
              </a:rPr>
              <a:t>linux</a:t>
            </a:r>
            <a:r>
              <a:rPr lang="en-US" altLang="zh-CN" sz="2200" dirty="0">
                <a:highlight>
                  <a:scrgbClr r="0" g="0" b="0">
                    <a:alpha val="0"/>
                  </a:scrgbClr>
                </a:highlight>
                <a:latin typeface="Liberation Sans" pitchFamily="18"/>
              </a:rPr>
              <a:t>-headers-$(</a:t>
            </a:r>
            <a:r>
              <a:rPr lang="en-US" altLang="zh-CN" sz="2200" dirty="0" err="1">
                <a:highlight>
                  <a:scrgbClr r="0" g="0" b="0">
                    <a:alpha val="0"/>
                  </a:scrgbClr>
                </a:highlight>
                <a:latin typeface="Liberation Sans" pitchFamily="18"/>
              </a:rPr>
              <a:t>uname</a:t>
            </a:r>
            <a:r>
              <a:rPr lang="en-US" altLang="zh-CN" sz="2200" dirty="0">
                <a:highlight>
                  <a:scrgbClr r="0" g="0" b="0">
                    <a:alpha val="0"/>
                  </a:scrgbClr>
                </a:highlight>
                <a:latin typeface="Liberation Sans" pitchFamily="18"/>
              </a:rPr>
              <a:t> -r)</a:t>
            </a:r>
          </a:p>
        </p:txBody>
      </p:sp>
      <p:sp>
        <p:nvSpPr>
          <p:cNvPr id="6" name="文本框 5"/>
          <p:cNvSpPr txBox="1"/>
          <p:nvPr/>
        </p:nvSpPr>
        <p:spPr>
          <a:xfrm>
            <a:off x="700912" y="6155230"/>
            <a:ext cx="6960230" cy="541744"/>
          </a:xfrm>
          <a:prstGeom prst="rect">
            <a:avLst/>
          </a:prstGeom>
          <a:noFill/>
          <a:ln>
            <a:noFill/>
          </a:ln>
        </p:spPr>
        <p:txBody>
          <a:bodyPr vert="horz" wrap="none" lIns="89991" tIns="44995" rIns="89991" bIns="44995" anchorCtr="0" compatLnSpc="0"/>
          <a:lstStyle/>
          <a:p>
            <a:pPr hangingPunct="0"/>
            <a:r>
              <a:rPr lang="en-US" sz="1599" dirty="0">
                <a:latin typeface="Liberation Sans" pitchFamily="18"/>
                <a:ea typeface="Noto Sans CJK SC Regular" pitchFamily="2"/>
                <a:cs typeface="FreeSans" pitchFamily="2"/>
              </a:rPr>
              <a:t>NVIDIA CUDA Installation Guide for Linux. </a:t>
            </a:r>
          </a:p>
          <a:p>
            <a:pPr hangingPunct="0"/>
            <a:r>
              <a:rPr lang="en-US" sz="1599" dirty="0">
                <a:latin typeface="Liberation Sans" pitchFamily="18"/>
                <a:ea typeface="Noto Sans CJK SC Regular" pitchFamily="2"/>
                <a:cs typeface="FreeSans" pitchFamily="2"/>
              </a:rPr>
              <a:t>https://docs.nvidia.com/cuda/cuda-installation-guide-linux/index.html</a:t>
            </a:r>
          </a:p>
        </p:txBody>
      </p:sp>
    </p:spTree>
    <p:extLst>
      <p:ext uri="{BB962C8B-B14F-4D97-AF65-F5344CB8AC3E}">
        <p14:creationId xmlns:p14="http://schemas.microsoft.com/office/powerpoint/2010/main" val="635286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Content </a:t>
            </a:r>
            <a:endParaRPr lang="zh-CN" altLang="en-US" dirty="0"/>
          </a:p>
        </p:txBody>
      </p:sp>
      <p:sp>
        <p:nvSpPr>
          <p:cNvPr id="3" name="内容占位符 2"/>
          <p:cNvSpPr>
            <a:spLocks noGrp="1"/>
          </p:cNvSpPr>
          <p:nvPr>
            <p:ph idx="1"/>
          </p:nvPr>
        </p:nvSpPr>
        <p:spPr>
          <a:xfrm>
            <a:off x="693043" y="2012414"/>
            <a:ext cx="8694539" cy="3644808"/>
          </a:xfrm>
        </p:spPr>
        <p:txBody>
          <a:bodyPr>
            <a:normAutofit/>
          </a:bodyPr>
          <a:lstStyle/>
          <a:p>
            <a:pPr marL="0" lvl="0" indent="0" hangingPunct="0">
              <a:buNone/>
            </a:pPr>
            <a:r>
              <a:rPr lang="en-US" altLang="zh-CN" sz="2800" dirty="0">
                <a:latin typeface="Liberation Sans" pitchFamily="18"/>
                <a:ea typeface="Noto Sans CJK SC Regular" pitchFamily="2"/>
                <a:cs typeface="FreeSans" pitchFamily="2"/>
              </a:rPr>
              <a:t>1. </a:t>
            </a:r>
            <a:r>
              <a:rPr lang="en-US" altLang="zh-CN" sz="2800" b="1" dirty="0">
                <a:solidFill>
                  <a:srgbClr val="0000CC"/>
                </a:solidFill>
                <a:latin typeface="Liberation Sans" pitchFamily="18"/>
                <a:ea typeface="Noto Sans CJK SC Regular" pitchFamily="2"/>
                <a:cs typeface="FreeSans" pitchFamily="2"/>
              </a:rPr>
              <a:t>CUDA Overview</a:t>
            </a:r>
          </a:p>
          <a:p>
            <a:pPr marL="0" lvl="0" indent="0" hangingPunct="0">
              <a:buNone/>
            </a:pPr>
            <a:endParaRPr lang="en-US" altLang="zh-CN" sz="2800" dirty="0">
              <a:latin typeface="Liberation Sans" pitchFamily="18"/>
              <a:ea typeface="Noto Sans CJK SC Regular" pitchFamily="2"/>
              <a:cs typeface="FreeSans" pitchFamily="2"/>
            </a:endParaRPr>
          </a:p>
          <a:p>
            <a:pPr marL="0" indent="0" hangingPunct="0">
              <a:buNone/>
            </a:pPr>
            <a:r>
              <a:rPr lang="en-US" altLang="zh-CN" sz="2800" dirty="0">
                <a:latin typeface="Liberation Sans" pitchFamily="18"/>
                <a:ea typeface="Noto Sans CJK SC Regular" pitchFamily="2"/>
                <a:cs typeface="FreeSans" pitchFamily="2"/>
              </a:rPr>
              <a:t>2. </a:t>
            </a:r>
            <a:r>
              <a:rPr lang="en-US" altLang="zh-CN" sz="2800" dirty="0">
                <a:latin typeface="Liberation Sans" pitchFamily="18"/>
              </a:rPr>
              <a:t>CUDA Programming model</a:t>
            </a:r>
          </a:p>
          <a:p>
            <a:pPr marL="0" lvl="0" indent="0" hangingPunct="0">
              <a:buNone/>
            </a:pPr>
            <a:endParaRPr lang="en-US" altLang="zh-CN" sz="2800" dirty="0">
              <a:latin typeface="Liberation Sans" pitchFamily="18"/>
              <a:ea typeface="Noto Sans CJK SC Regular" pitchFamily="2"/>
              <a:cs typeface="FreeSans" pitchFamily="2"/>
            </a:endParaRPr>
          </a:p>
          <a:p>
            <a:pPr marL="0" indent="0">
              <a:buNone/>
            </a:pPr>
            <a:endParaRPr lang="zh-CN" altLang="en-US" dirty="0"/>
          </a:p>
        </p:txBody>
      </p:sp>
    </p:spTree>
    <p:extLst>
      <p:ext uri="{BB962C8B-B14F-4D97-AF65-F5344CB8AC3E}">
        <p14:creationId xmlns:p14="http://schemas.microsoft.com/office/powerpoint/2010/main" val="17149445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normAutofit/>
          </a:bodyPr>
          <a:lstStyle/>
          <a:p>
            <a:r>
              <a:rPr lang="en-US" altLang="zh-CN" b="1" dirty="0">
                <a:latin typeface="Times New Roman" panose="02020603050405020304" pitchFamily="18" charset="0"/>
                <a:cs typeface="Times New Roman" panose="02020603050405020304" pitchFamily="18" charset="0"/>
              </a:rPr>
              <a:t>CUDA Installation</a:t>
            </a:r>
            <a:endParaRPr lang="en-US" b="1"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a:lum/>
            <a:alphaModFix/>
          </a:blip>
          <a:srcRect/>
          <a:stretch>
            <a:fillRect/>
          </a:stretch>
        </p:blipFill>
        <p:spPr>
          <a:xfrm>
            <a:off x="232345" y="1469043"/>
            <a:ext cx="9551237" cy="4662950"/>
          </a:xfrm>
          <a:prstGeom prst="rect">
            <a:avLst/>
          </a:prstGeom>
          <a:noFill/>
          <a:ln>
            <a:noFill/>
          </a:ln>
        </p:spPr>
      </p:pic>
    </p:spTree>
    <p:extLst>
      <p:ext uri="{BB962C8B-B14F-4D97-AF65-F5344CB8AC3E}">
        <p14:creationId xmlns:p14="http://schemas.microsoft.com/office/powerpoint/2010/main" val="12105541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normAutofit/>
          </a:bodyPr>
          <a:lstStyle/>
          <a:p>
            <a:r>
              <a:rPr lang="en-US" altLang="zh-CN" b="1" dirty="0">
                <a:latin typeface="Times New Roman" panose="02020603050405020304" pitchFamily="18" charset="0"/>
                <a:cs typeface="Times New Roman" panose="02020603050405020304" pitchFamily="18" charset="0"/>
              </a:rPr>
              <a:t>CUDA Post-Installation</a:t>
            </a:r>
            <a:endParaRPr lang="en-US" b="1" dirty="0">
              <a:latin typeface="Times New Roman" panose="02020603050405020304" pitchFamily="18" charset="0"/>
              <a:cs typeface="Times New Roman" panose="02020603050405020304" pitchFamily="18" charset="0"/>
            </a:endParaRPr>
          </a:p>
        </p:txBody>
      </p:sp>
      <p:sp>
        <p:nvSpPr>
          <p:cNvPr id="23555" name="Content Placeholder 2"/>
          <p:cNvSpPr>
            <a:spLocks noGrp="1"/>
          </p:cNvSpPr>
          <p:nvPr>
            <p:ph type="body" sz="quarter" idx="12"/>
          </p:nvPr>
        </p:nvSpPr>
        <p:spPr>
          <a:xfrm>
            <a:off x="700912" y="2001278"/>
            <a:ext cx="8412181" cy="4770294"/>
          </a:xfrm>
          <a:prstGeom prst="rect">
            <a:avLst/>
          </a:prstGeom>
        </p:spPr>
        <p:txBody>
          <a:bodyPr>
            <a:normAutofit/>
          </a:bodyPr>
          <a:lstStyle/>
          <a:p>
            <a:pPr lvl="0">
              <a:buSzPct val="45000"/>
              <a:buFont typeface="StarSymbol"/>
              <a:buChar char="●"/>
            </a:pPr>
            <a:r>
              <a:rPr lang="en-US" altLang="zh-CN" sz="2800" dirty="0">
                <a:latin typeface="Times New Roman" panose="02020603050405020304" pitchFamily="18" charset="0"/>
                <a:cs typeface="Times New Roman" panose="02020603050405020304" pitchFamily="18" charset="0"/>
              </a:rPr>
              <a:t>Environment Setup</a:t>
            </a:r>
          </a:p>
          <a:p>
            <a:pPr lvl="1" hangingPunct="0">
              <a:spcBef>
                <a:spcPts val="1416"/>
              </a:spcBef>
              <a:buSzPct val="75000"/>
              <a:buFont typeface="StarSymbol"/>
              <a:buChar char="–"/>
            </a:pPr>
            <a:r>
              <a:rPr lang="en-US" altLang="zh-CN" sz="2200" dirty="0">
                <a:solidFill>
                  <a:srgbClr val="0000CC"/>
                </a:solidFill>
                <a:highlight>
                  <a:scrgbClr r="0" g="0" b="0">
                    <a:alpha val="0"/>
                  </a:scrgbClr>
                </a:highlight>
                <a:latin typeface="Liberation Sans" pitchFamily="18"/>
              </a:rPr>
              <a:t>export PATH=/</a:t>
            </a:r>
            <a:r>
              <a:rPr lang="en-US" altLang="zh-CN" sz="2200" dirty="0" err="1">
                <a:solidFill>
                  <a:srgbClr val="0000CC"/>
                </a:solidFill>
                <a:highlight>
                  <a:scrgbClr r="0" g="0" b="0">
                    <a:alpha val="0"/>
                  </a:scrgbClr>
                </a:highlight>
                <a:latin typeface="Liberation Sans" pitchFamily="18"/>
              </a:rPr>
              <a:t>usr</a:t>
            </a:r>
            <a:r>
              <a:rPr lang="en-US" altLang="zh-CN" sz="2200" dirty="0">
                <a:solidFill>
                  <a:srgbClr val="0000CC"/>
                </a:solidFill>
                <a:highlight>
                  <a:scrgbClr r="0" g="0" b="0">
                    <a:alpha val="0"/>
                  </a:scrgbClr>
                </a:highlight>
                <a:latin typeface="Liberation Sans" pitchFamily="18"/>
              </a:rPr>
              <a:t>/local/cuda-9.2/bin${PATH:+:${PATH}}</a:t>
            </a:r>
          </a:p>
          <a:p>
            <a:pPr lvl="1" hangingPunct="0">
              <a:spcBef>
                <a:spcPts val="1416"/>
              </a:spcBef>
              <a:buSzPct val="75000"/>
              <a:buFont typeface="StarSymbol"/>
              <a:buChar char="–"/>
            </a:pPr>
            <a:r>
              <a:rPr lang="en-US" altLang="zh-CN" sz="2200" dirty="0">
                <a:highlight>
                  <a:scrgbClr r="0" g="0" b="0">
                    <a:alpha val="0"/>
                  </a:scrgbClr>
                </a:highlight>
                <a:latin typeface="Liberation Sans" pitchFamily="18"/>
              </a:rPr>
              <a:t>export LD_LIBRARY_PATH=/</a:t>
            </a:r>
            <a:r>
              <a:rPr lang="en-US" altLang="zh-CN" sz="2200" dirty="0" err="1">
                <a:highlight>
                  <a:scrgbClr r="0" g="0" b="0">
                    <a:alpha val="0"/>
                  </a:scrgbClr>
                </a:highlight>
                <a:latin typeface="Liberation Sans" pitchFamily="18"/>
              </a:rPr>
              <a:t>usr</a:t>
            </a:r>
            <a:r>
              <a:rPr lang="en-US" altLang="zh-CN" sz="2200" dirty="0">
                <a:highlight>
                  <a:scrgbClr r="0" g="0" b="0">
                    <a:alpha val="0"/>
                  </a:scrgbClr>
                </a:highlight>
                <a:latin typeface="Liberation Sans" pitchFamily="18"/>
              </a:rPr>
              <a:t>/local/cuda-9.2/lib64${LD_LIBRARY_PATH:+:${LD_LIBRARY_PATH}}</a:t>
            </a:r>
          </a:p>
          <a:p>
            <a:pPr lvl="0">
              <a:buSzPct val="45000"/>
              <a:buFont typeface="StarSymbol"/>
              <a:buChar char="●"/>
            </a:pPr>
            <a:endParaRPr lang="en-US" altLang="zh-CN" sz="2200" dirty="0"/>
          </a:p>
          <a:p>
            <a:pPr>
              <a:buSzPct val="45000"/>
              <a:buFont typeface="StarSymbol"/>
              <a:buChar char="●"/>
            </a:pPr>
            <a:r>
              <a:rPr lang="en-US" altLang="zh-CN" sz="2800" dirty="0">
                <a:latin typeface="Times New Roman" panose="02020603050405020304" pitchFamily="18" charset="0"/>
                <a:cs typeface="Times New Roman" panose="02020603050405020304" pitchFamily="18" charset="0"/>
              </a:rPr>
              <a:t>CUDA Samples</a:t>
            </a:r>
          </a:p>
          <a:p>
            <a:pPr lvl="1" hangingPunct="0">
              <a:spcBef>
                <a:spcPts val="1416"/>
              </a:spcBef>
              <a:buSzPct val="75000"/>
              <a:buFont typeface="StarSymbol"/>
              <a:buChar char="–"/>
            </a:pPr>
            <a:r>
              <a:rPr lang="en-US" altLang="zh-CN" sz="2200" dirty="0">
                <a:highlight>
                  <a:scrgbClr r="0" g="0" b="0">
                    <a:alpha val="0"/>
                  </a:scrgbClr>
                </a:highlight>
                <a:latin typeface="Liberation Sans" pitchFamily="18"/>
                <a:hlinkClick r:id="rId2"/>
              </a:rPr>
              <a:t>https://github.com/NVIDIA/cuda-samples </a:t>
            </a:r>
            <a:r>
              <a:rPr lang="en-US" altLang="zh-CN" sz="2200" dirty="0">
                <a:highlight>
                  <a:scrgbClr r="0" g="0" b="0">
                    <a:alpha val="0"/>
                  </a:scrgbClr>
                </a:highlight>
                <a:latin typeface="Liberation Sans" pitchFamily="18"/>
                <a:hlinkClick r:id="rId2">
                  <a:extLst>
                    <a:ext uri="{A12FA001-AC4F-418D-AE19-62706E023703}">
                      <ahyp:hlinkClr xmlns:ahyp="http://schemas.microsoft.com/office/drawing/2018/hyperlinkcolor" val="tx"/>
                    </a:ext>
                  </a:extLst>
                </a:hlinkClick>
              </a:rPr>
              <a:t>(</a:t>
            </a:r>
            <a:r>
              <a:rPr lang="zh-CN" altLang="en-US" sz="2200" dirty="0">
                <a:highlight>
                  <a:scrgbClr r="0" g="0" b="0">
                    <a:alpha val="0"/>
                  </a:scrgbClr>
                </a:highlight>
                <a:latin typeface="Liberation Sans" pitchFamily="18"/>
                <a:hlinkClick r:id="rId2">
                  <a:extLst>
                    <a:ext uri="{A12FA001-AC4F-418D-AE19-62706E023703}">
                      <ahyp:hlinkClr xmlns:ahyp="http://schemas.microsoft.com/office/drawing/2018/hyperlinkcolor" val="tx"/>
                    </a:ext>
                  </a:extLst>
                </a:hlinkClick>
              </a:rPr>
              <a:t>版本</a:t>
            </a:r>
            <a:r>
              <a:rPr lang="en-US" altLang="zh-CN" sz="2200" dirty="0">
                <a:highlight>
                  <a:scrgbClr r="0" g="0" b="0">
                    <a:alpha val="0"/>
                  </a:scrgbClr>
                </a:highlight>
                <a:latin typeface="Liberation Sans" pitchFamily="18"/>
                <a:hlinkClick r:id="rId2">
                  <a:extLst>
                    <a:ext uri="{A12FA001-AC4F-418D-AE19-62706E023703}">
                      <ahyp:hlinkClr xmlns:ahyp="http://schemas.microsoft.com/office/drawing/2018/hyperlinkcolor" val="tx"/>
                    </a:ext>
                  </a:extLst>
                </a:hlinkClick>
              </a:rPr>
              <a:t>12</a:t>
            </a:r>
            <a:r>
              <a:rPr lang="zh-CN" altLang="en-US" sz="2200" dirty="0">
                <a:highlight>
                  <a:scrgbClr r="0" g="0" b="0">
                    <a:alpha val="0"/>
                  </a:scrgbClr>
                </a:highlight>
                <a:latin typeface="Liberation Sans" pitchFamily="18"/>
              </a:rPr>
              <a:t>之后</a:t>
            </a:r>
            <a:r>
              <a:rPr lang="en-US" altLang="zh-CN" sz="2200" dirty="0">
                <a:highlight>
                  <a:scrgbClr r="0" g="0" b="0">
                    <a:alpha val="0"/>
                  </a:scrgbClr>
                </a:highlight>
                <a:latin typeface="Liberation Sans" pitchFamily="18"/>
              </a:rPr>
              <a:t>)</a:t>
            </a:r>
          </a:p>
          <a:p>
            <a:pPr lvl="1" hangingPunct="0">
              <a:spcBef>
                <a:spcPts val="1416"/>
              </a:spcBef>
              <a:buSzPct val="75000"/>
              <a:buFont typeface="StarSymbol"/>
              <a:buChar char="–"/>
            </a:pPr>
            <a:r>
              <a:rPr lang="en-US" altLang="zh-CN" sz="2200" dirty="0">
                <a:highlight>
                  <a:scrgbClr r="0" g="0" b="0">
                    <a:alpha val="0"/>
                  </a:scrgbClr>
                </a:highlight>
                <a:latin typeface="Liberation Sans" pitchFamily="18"/>
              </a:rPr>
              <a:t>$ cd</a:t>
            </a:r>
            <a:r>
              <a:rPr lang="zh-CN" altLang="en-US" sz="2200" dirty="0">
                <a:highlight>
                  <a:scrgbClr r="0" g="0" b="0">
                    <a:alpha val="0"/>
                  </a:scrgbClr>
                </a:highlight>
                <a:latin typeface="Liberation Sans" pitchFamily="18"/>
              </a:rPr>
              <a:t> </a:t>
            </a:r>
            <a:r>
              <a:rPr lang="en-US" sz="2400" dirty="0">
                <a:highlight>
                  <a:scrgbClr r="0" g="0" b="0">
                    <a:alpha val="0"/>
                  </a:scrgbClr>
                </a:highlight>
              </a:rPr>
              <a:t>&lt;</a:t>
            </a:r>
            <a:r>
              <a:rPr lang="en-US" sz="2400" dirty="0" err="1">
                <a:highlight>
                  <a:scrgbClr r="0" g="0" b="0">
                    <a:alpha val="0"/>
                  </a:scrgbClr>
                </a:highlight>
              </a:rPr>
              <a:t>sample_dir</a:t>
            </a:r>
            <a:r>
              <a:rPr lang="en-US" sz="2400" dirty="0">
                <a:highlight>
                  <a:scrgbClr r="0" g="0" b="0">
                    <a:alpha val="0"/>
                  </a:scrgbClr>
                </a:highlight>
              </a:rPr>
              <a:t>&gt;</a:t>
            </a:r>
            <a:endParaRPr lang="en-US" altLang="zh-CN" sz="2200" dirty="0">
              <a:highlight>
                <a:scrgbClr r="0" g="0" b="0">
                  <a:alpha val="0"/>
                </a:scrgbClr>
              </a:highlight>
              <a:latin typeface="Liberation Sans" pitchFamily="18"/>
            </a:endParaRPr>
          </a:p>
          <a:p>
            <a:pPr lvl="1" hangingPunct="0">
              <a:spcBef>
                <a:spcPts val="1416"/>
              </a:spcBef>
              <a:buSzPct val="75000"/>
              <a:buFont typeface="StarSymbol"/>
              <a:buChar char="–"/>
            </a:pPr>
            <a:r>
              <a:rPr lang="en-US" altLang="zh-CN" sz="2200" dirty="0">
                <a:highlight>
                  <a:scrgbClr r="0" g="0" b="0">
                    <a:alpha val="0"/>
                  </a:scrgbClr>
                </a:highlight>
                <a:latin typeface="Liberation Sans" pitchFamily="18"/>
              </a:rPr>
              <a:t>$ make</a:t>
            </a:r>
          </a:p>
          <a:p>
            <a:pPr lvl="1" hangingPunct="0">
              <a:spcBef>
                <a:spcPts val="1416"/>
              </a:spcBef>
              <a:buSzPct val="75000"/>
              <a:buFont typeface="StarSymbol"/>
              <a:buChar char="–"/>
            </a:pPr>
            <a:endParaRPr lang="en-US" altLang="zh-CN" sz="2200" dirty="0">
              <a:highlight>
                <a:scrgbClr r="0" g="0" b="0">
                  <a:alpha val="0"/>
                </a:scrgbClr>
              </a:highlight>
              <a:latin typeface="Liberation Sans" pitchFamily="18"/>
            </a:endParaRPr>
          </a:p>
        </p:txBody>
      </p:sp>
    </p:spTree>
    <p:extLst>
      <p:ext uri="{BB962C8B-B14F-4D97-AF65-F5344CB8AC3E}">
        <p14:creationId xmlns:p14="http://schemas.microsoft.com/office/powerpoint/2010/main" val="6957468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normAutofit/>
          </a:bodyPr>
          <a:lstStyle/>
          <a:p>
            <a:r>
              <a:rPr lang="en-US" altLang="zh-CN" b="1" dirty="0">
                <a:latin typeface="Times New Roman" panose="02020603050405020304" pitchFamily="18" charset="0"/>
                <a:cs typeface="Times New Roman" panose="02020603050405020304" pitchFamily="18" charset="0"/>
              </a:rPr>
              <a:t>CUDA Verification</a:t>
            </a:r>
            <a:endParaRPr lang="en-US" b="1" dirty="0">
              <a:latin typeface="Times New Roman" panose="02020603050405020304" pitchFamily="18" charset="0"/>
              <a:cs typeface="Times New Roman" panose="02020603050405020304" pitchFamily="18" charset="0"/>
            </a:endParaRPr>
          </a:p>
        </p:txBody>
      </p:sp>
      <p:sp>
        <p:nvSpPr>
          <p:cNvPr id="23555" name="Content Placeholder 2"/>
          <p:cNvSpPr>
            <a:spLocks noGrp="1"/>
          </p:cNvSpPr>
          <p:nvPr>
            <p:ph type="body" sz="quarter" idx="12"/>
          </p:nvPr>
        </p:nvSpPr>
        <p:spPr>
          <a:xfrm>
            <a:off x="700912" y="2001278"/>
            <a:ext cx="8412181" cy="4770294"/>
          </a:xfrm>
          <a:prstGeom prst="rect">
            <a:avLst/>
          </a:prstGeom>
        </p:spPr>
        <p:txBody>
          <a:bodyPr>
            <a:normAutofit/>
          </a:bodyPr>
          <a:lstStyle/>
          <a:p>
            <a:pPr lvl="0">
              <a:buSzPct val="45000"/>
              <a:buFont typeface="StarSymbol"/>
              <a:buChar char="●"/>
            </a:pPr>
            <a:r>
              <a:rPr lang="en-US" altLang="zh-CN" sz="2200" dirty="0"/>
              <a:t>Verify the Driver Version</a:t>
            </a:r>
          </a:p>
          <a:p>
            <a:pPr lvl="1" hangingPunct="0">
              <a:spcBef>
                <a:spcPts val="1416"/>
              </a:spcBef>
              <a:buSzPct val="75000"/>
              <a:buFont typeface="StarSymbol"/>
              <a:buChar char="–"/>
            </a:pPr>
            <a:r>
              <a:rPr lang="en-US" altLang="zh-CN" sz="2200" dirty="0">
                <a:highlight>
                  <a:scrgbClr r="0" g="0" b="0">
                    <a:alpha val="0"/>
                  </a:scrgbClr>
                </a:highlight>
                <a:latin typeface="Liberation Sans" pitchFamily="18"/>
              </a:rPr>
              <a:t>$ cat /</a:t>
            </a:r>
            <a:r>
              <a:rPr lang="en-US" altLang="zh-CN" sz="2200" dirty="0" err="1">
                <a:highlight>
                  <a:scrgbClr r="0" g="0" b="0">
                    <a:alpha val="0"/>
                  </a:scrgbClr>
                </a:highlight>
                <a:latin typeface="Liberation Sans" pitchFamily="18"/>
              </a:rPr>
              <a:t>proc</a:t>
            </a:r>
            <a:r>
              <a:rPr lang="en-US" altLang="zh-CN" sz="2200" dirty="0">
                <a:highlight>
                  <a:scrgbClr r="0" g="0" b="0">
                    <a:alpha val="0"/>
                  </a:scrgbClr>
                </a:highlight>
                <a:latin typeface="Liberation Sans" pitchFamily="18"/>
              </a:rPr>
              <a:t>/driver/</a:t>
            </a:r>
            <a:r>
              <a:rPr lang="en-US" altLang="zh-CN" sz="2200" dirty="0" err="1">
                <a:highlight>
                  <a:scrgbClr r="0" g="0" b="0">
                    <a:alpha val="0"/>
                  </a:scrgbClr>
                </a:highlight>
                <a:latin typeface="Liberation Sans" pitchFamily="18"/>
              </a:rPr>
              <a:t>nvidia</a:t>
            </a:r>
            <a:r>
              <a:rPr lang="en-US" altLang="zh-CN" sz="2200" dirty="0">
                <a:highlight>
                  <a:scrgbClr r="0" g="0" b="0">
                    <a:alpha val="0"/>
                  </a:scrgbClr>
                </a:highlight>
                <a:latin typeface="Liberation Sans" pitchFamily="18"/>
              </a:rPr>
              <a:t>/version</a:t>
            </a:r>
          </a:p>
          <a:p>
            <a:pPr lvl="0">
              <a:buSzPct val="45000"/>
              <a:buFont typeface="StarSymbol"/>
              <a:buChar char="●"/>
            </a:pPr>
            <a:r>
              <a:rPr lang="en-US" altLang="zh-CN" sz="2200" dirty="0"/>
              <a:t>Compiling the Examples</a:t>
            </a:r>
          </a:p>
          <a:p>
            <a:pPr lvl="1" hangingPunct="0">
              <a:spcBef>
                <a:spcPts val="1416"/>
              </a:spcBef>
              <a:buSzPct val="75000"/>
              <a:buFont typeface="StarSymbol"/>
              <a:buChar char="–"/>
            </a:pPr>
            <a:r>
              <a:rPr lang="en-US" altLang="zh-CN" sz="2200" dirty="0">
                <a:highlight>
                  <a:scrgbClr r="0" g="0" b="0">
                    <a:alpha val="0"/>
                  </a:scrgbClr>
                </a:highlight>
                <a:latin typeface="Liberation Sans" pitchFamily="18"/>
              </a:rPr>
              <a:t>Go to ~/NVIDIA_CUDA-9.2_Samples and typing make.</a:t>
            </a:r>
          </a:p>
          <a:p>
            <a:pPr lvl="1" hangingPunct="0">
              <a:spcBef>
                <a:spcPts val="1416"/>
              </a:spcBef>
              <a:buSzPct val="75000"/>
              <a:buFont typeface="StarSymbol"/>
              <a:buChar char="–"/>
            </a:pPr>
            <a:r>
              <a:rPr lang="en-US" altLang="zh-CN" sz="2200" dirty="0">
                <a:highlight>
                  <a:scrgbClr r="0" g="0" b="0">
                    <a:alpha val="0"/>
                  </a:scrgbClr>
                </a:highlight>
                <a:latin typeface="Liberation Sans" pitchFamily="18"/>
              </a:rPr>
              <a:t>The resulting binaries will be placed under ~/NVIDIA_CUDA-9.2_Samples/bin.</a:t>
            </a:r>
          </a:p>
          <a:p>
            <a:pPr lvl="0">
              <a:buSzPct val="45000"/>
              <a:buFont typeface="StarSymbol"/>
              <a:buChar char="●"/>
            </a:pPr>
            <a:r>
              <a:rPr lang="en-US" altLang="zh-CN" sz="2200" dirty="0"/>
              <a:t>Running the Binaries</a:t>
            </a:r>
          </a:p>
          <a:p>
            <a:pPr lvl="1" hangingPunct="0">
              <a:spcBef>
                <a:spcPts val="1416"/>
              </a:spcBef>
              <a:buSzPct val="75000"/>
              <a:buFont typeface="StarSymbol"/>
              <a:buChar char="–"/>
            </a:pPr>
            <a:r>
              <a:rPr lang="en-US" altLang="zh-CN" sz="2200" dirty="0">
                <a:highlight>
                  <a:scrgbClr r="0" g="0" b="0">
                    <a:alpha val="0"/>
                  </a:scrgbClr>
                </a:highlight>
                <a:latin typeface="Liberation Sans" pitchFamily="18"/>
              </a:rPr>
              <a:t>under ~/NVIDIA_CUDA-9.2_Samples</a:t>
            </a:r>
          </a:p>
          <a:p>
            <a:pPr lvl="1" hangingPunct="0">
              <a:spcBef>
                <a:spcPts val="1416"/>
              </a:spcBef>
              <a:buSzPct val="75000"/>
              <a:buFont typeface="StarSymbol"/>
              <a:buChar char="–"/>
            </a:pPr>
            <a:r>
              <a:rPr lang="en-US" altLang="zh-CN" sz="2200" dirty="0">
                <a:highlight>
                  <a:scrgbClr r="0" g="0" b="0">
                    <a:alpha val="0"/>
                  </a:scrgbClr>
                </a:highlight>
                <a:latin typeface="Liberation Sans" pitchFamily="18"/>
              </a:rPr>
              <a:t>Find and run </a:t>
            </a:r>
            <a:r>
              <a:rPr lang="en-US" altLang="zh-CN" sz="2200" b="1" dirty="0" err="1">
                <a:solidFill>
                  <a:srgbClr val="0000CC"/>
                </a:solidFill>
                <a:highlight>
                  <a:scrgbClr r="0" g="0" b="0">
                    <a:alpha val="0"/>
                  </a:scrgbClr>
                </a:highlight>
                <a:latin typeface="Liberation Sans" pitchFamily="18"/>
              </a:rPr>
              <a:t>deviceQuery</a:t>
            </a:r>
            <a:r>
              <a:rPr lang="en-US" altLang="zh-CN" sz="2200" dirty="0">
                <a:highlight>
                  <a:scrgbClr r="0" g="0" b="0">
                    <a:alpha val="0"/>
                  </a:scrgbClr>
                </a:highlight>
                <a:latin typeface="Liberation Sans" pitchFamily="18"/>
              </a:rPr>
              <a:t>.</a:t>
            </a:r>
          </a:p>
        </p:txBody>
      </p:sp>
    </p:spTree>
    <p:extLst>
      <p:ext uri="{BB962C8B-B14F-4D97-AF65-F5344CB8AC3E}">
        <p14:creationId xmlns:p14="http://schemas.microsoft.com/office/powerpoint/2010/main" val="1976006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normAutofit/>
          </a:bodyPr>
          <a:lstStyle/>
          <a:p>
            <a:r>
              <a:rPr lang="en-US" altLang="zh-CN" b="1" dirty="0">
                <a:latin typeface="Times New Roman" panose="02020603050405020304" pitchFamily="18" charset="0"/>
                <a:cs typeface="Times New Roman" panose="02020603050405020304" pitchFamily="18" charset="0"/>
              </a:rPr>
              <a:t>CUDA Verification</a:t>
            </a:r>
            <a:endParaRPr lang="en-US" b="1"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2">
            <a:lum/>
            <a:alphaModFix/>
          </a:blip>
          <a:srcRect/>
          <a:stretch>
            <a:fillRect/>
          </a:stretch>
        </p:blipFill>
        <p:spPr>
          <a:xfrm>
            <a:off x="652061" y="1402331"/>
            <a:ext cx="8810435" cy="5601132"/>
          </a:xfrm>
          <a:prstGeom prst="rect">
            <a:avLst/>
          </a:prstGeom>
          <a:noFill/>
          <a:ln>
            <a:noFill/>
          </a:ln>
        </p:spPr>
      </p:pic>
    </p:spTree>
    <p:extLst>
      <p:ext uri="{BB962C8B-B14F-4D97-AF65-F5344CB8AC3E}">
        <p14:creationId xmlns:p14="http://schemas.microsoft.com/office/powerpoint/2010/main" val="3431004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Content </a:t>
            </a:r>
            <a:endParaRPr lang="zh-CN" altLang="en-US" dirty="0"/>
          </a:p>
        </p:txBody>
      </p:sp>
      <p:sp>
        <p:nvSpPr>
          <p:cNvPr id="3" name="内容占位符 2"/>
          <p:cNvSpPr>
            <a:spLocks noGrp="1"/>
          </p:cNvSpPr>
          <p:nvPr>
            <p:ph idx="1"/>
          </p:nvPr>
        </p:nvSpPr>
        <p:spPr>
          <a:xfrm>
            <a:off x="693043" y="2012414"/>
            <a:ext cx="8694539" cy="3644808"/>
          </a:xfrm>
        </p:spPr>
        <p:txBody>
          <a:bodyPr>
            <a:normAutofit/>
          </a:bodyPr>
          <a:lstStyle/>
          <a:p>
            <a:pPr marL="0" lvl="0" indent="0" hangingPunct="0">
              <a:buNone/>
            </a:pPr>
            <a:r>
              <a:rPr lang="en-US" altLang="zh-CN" sz="2800" dirty="0">
                <a:latin typeface="Liberation Sans" pitchFamily="18"/>
                <a:ea typeface="Noto Sans CJK SC Regular" pitchFamily="2"/>
                <a:cs typeface="FreeSans" pitchFamily="2"/>
              </a:rPr>
              <a:t>1. </a:t>
            </a:r>
            <a:r>
              <a:rPr lang="en-US" altLang="zh-CN" sz="2800" dirty="0">
                <a:latin typeface="Liberation Sans" pitchFamily="18"/>
              </a:rPr>
              <a:t>CUDA Overview</a:t>
            </a:r>
          </a:p>
          <a:p>
            <a:pPr marL="0" lvl="0" indent="0" hangingPunct="0">
              <a:buNone/>
            </a:pPr>
            <a:endParaRPr lang="en-US" altLang="zh-CN" sz="2800" dirty="0">
              <a:latin typeface="Liberation Sans" pitchFamily="18"/>
              <a:ea typeface="Noto Sans CJK SC Regular" pitchFamily="2"/>
              <a:cs typeface="FreeSans" pitchFamily="2"/>
            </a:endParaRPr>
          </a:p>
          <a:p>
            <a:pPr marL="0" indent="0" hangingPunct="0">
              <a:buNone/>
            </a:pPr>
            <a:r>
              <a:rPr lang="en-US" altLang="zh-CN" sz="2800" dirty="0">
                <a:latin typeface="Liberation Sans" pitchFamily="18"/>
                <a:ea typeface="Noto Sans CJK SC Regular" pitchFamily="2"/>
                <a:cs typeface="FreeSans" pitchFamily="2"/>
              </a:rPr>
              <a:t>2. </a:t>
            </a:r>
            <a:r>
              <a:rPr lang="en-US" altLang="zh-CN" sz="2800" b="1" dirty="0">
                <a:solidFill>
                  <a:srgbClr val="0000CC"/>
                </a:solidFill>
                <a:latin typeface="Liberation Sans" pitchFamily="18"/>
              </a:rPr>
              <a:t>CUDA Programming model</a:t>
            </a:r>
          </a:p>
          <a:p>
            <a:pPr marL="0" lvl="0" indent="0" hangingPunct="0">
              <a:buNone/>
            </a:pPr>
            <a:endParaRPr lang="en-US" altLang="zh-CN" sz="2800" dirty="0">
              <a:latin typeface="Liberation Sans" pitchFamily="18"/>
              <a:ea typeface="Noto Sans CJK SC Regular" pitchFamily="2"/>
              <a:cs typeface="FreeSans" pitchFamily="2"/>
            </a:endParaRPr>
          </a:p>
          <a:p>
            <a:pPr marL="0" indent="0">
              <a:buNone/>
            </a:pPr>
            <a:endParaRPr lang="zh-CN" altLang="en-US" dirty="0"/>
          </a:p>
        </p:txBody>
      </p:sp>
    </p:spTree>
    <p:extLst>
      <p:ext uri="{BB962C8B-B14F-4D97-AF65-F5344CB8AC3E}">
        <p14:creationId xmlns:p14="http://schemas.microsoft.com/office/powerpoint/2010/main" val="24590333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17ED205-9570-45D2-989D-DD33C90EC77D}" type="slidenum">
              <a:rPr lang="en-IN" smtClean="0"/>
              <a:t>25</a:t>
            </a:fld>
            <a:endParaRPr lang="en-IN"/>
          </a:p>
        </p:txBody>
      </p:sp>
      <p:sp>
        <p:nvSpPr>
          <p:cNvPr id="8" name="Rectangle 3"/>
          <p:cNvSpPr txBox="1">
            <a:spLocks noChangeArrowheads="1"/>
          </p:cNvSpPr>
          <p:nvPr/>
        </p:nvSpPr>
        <p:spPr>
          <a:xfrm>
            <a:off x="439154" y="376501"/>
            <a:ext cx="9153857" cy="12581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968" b="1" dirty="0"/>
              <a:t>DATA PARALLELISM</a:t>
            </a:r>
            <a:endParaRPr lang="en-US" altLang="en-US" sz="3968" dirty="0"/>
          </a:p>
        </p:txBody>
      </p:sp>
      <p:sp>
        <p:nvSpPr>
          <p:cNvPr id="9" name="Rectangle 2"/>
          <p:cNvSpPr txBox="1">
            <a:spLocks noChangeArrowheads="1"/>
          </p:cNvSpPr>
          <p:nvPr/>
        </p:nvSpPr>
        <p:spPr>
          <a:xfrm>
            <a:off x="504508" y="1634699"/>
            <a:ext cx="9023151" cy="5372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通常情况下，数据量过大会导致软件运行缓慢</a:t>
            </a:r>
            <a:r>
              <a:rPr lang="en-US" altLang="zh-CN" sz="3086" dirty="0"/>
              <a:t>: </a:t>
            </a:r>
          </a:p>
          <a:p>
            <a:pPr lvl="1"/>
            <a:endParaRPr lang="en-US" altLang="zh-CN" dirty="0"/>
          </a:p>
          <a:p>
            <a:pPr lvl="1"/>
            <a:r>
              <a:rPr lang="zh-CN" altLang="en-US" b="1" dirty="0">
                <a:solidFill>
                  <a:srgbClr val="00B0F0"/>
                </a:solidFill>
              </a:rPr>
              <a:t>消费级应用</a:t>
            </a:r>
            <a:r>
              <a:rPr lang="zh-CN" altLang="en-US" dirty="0"/>
              <a:t>程序处理图像或视频，涉及数百万到数万亿像素。</a:t>
            </a:r>
            <a:br>
              <a:rPr lang="zh-CN" altLang="en-US" sz="2800" dirty="0"/>
            </a:br>
            <a:endParaRPr lang="en-US" altLang="zh-CN" sz="2800" dirty="0"/>
          </a:p>
          <a:p>
            <a:pPr lvl="1"/>
            <a:r>
              <a:rPr lang="zh-CN" altLang="en-US" b="1" dirty="0">
                <a:solidFill>
                  <a:srgbClr val="00B0F0"/>
                </a:solidFill>
              </a:rPr>
              <a:t>科学应用程序</a:t>
            </a:r>
            <a:r>
              <a:rPr lang="zh-CN" altLang="en-US" dirty="0"/>
              <a:t>使用数十亿网格单元模拟流体动力学。</a:t>
            </a:r>
            <a:br>
              <a:rPr lang="zh-CN" altLang="en-US" sz="2800" dirty="0"/>
            </a:br>
            <a:endParaRPr lang="en-US" altLang="zh-CN" sz="2800" dirty="0"/>
          </a:p>
          <a:p>
            <a:pPr lvl="1"/>
            <a:r>
              <a:rPr lang="zh-CN" altLang="en-US" b="1" dirty="0">
                <a:solidFill>
                  <a:srgbClr val="00B0F0"/>
                </a:solidFill>
              </a:rPr>
              <a:t>分子动力学</a:t>
            </a:r>
            <a:r>
              <a:rPr lang="zh-CN" altLang="en-US" dirty="0"/>
              <a:t>应用程序必须模拟数千到数百万原子之间的相互作用。</a:t>
            </a:r>
            <a:br>
              <a:rPr lang="zh-CN" altLang="en-US" sz="2800" dirty="0"/>
            </a:br>
            <a:endParaRPr lang="en-US" altLang="zh-CN" sz="2800" dirty="0"/>
          </a:p>
          <a:p>
            <a:pPr lvl="1"/>
            <a:r>
              <a:rPr lang="zh-CN" altLang="en-US" b="1" dirty="0">
                <a:solidFill>
                  <a:srgbClr val="00B0F0"/>
                </a:solidFill>
              </a:rPr>
              <a:t>航空公司调度</a:t>
            </a:r>
            <a:r>
              <a:rPr lang="zh-CN" altLang="en-US" dirty="0"/>
              <a:t>涉及数千个航班、机组人员和机场登机口的安排。</a:t>
            </a:r>
            <a:endParaRPr lang="en-US" altLang="zh-CN" sz="2646" dirty="0"/>
          </a:p>
        </p:txBody>
      </p:sp>
    </p:spTree>
    <p:extLst>
      <p:ext uri="{BB962C8B-B14F-4D97-AF65-F5344CB8AC3E}">
        <p14:creationId xmlns:p14="http://schemas.microsoft.com/office/powerpoint/2010/main" val="12836189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17ED205-9570-45D2-989D-DD33C90EC77D}" type="slidenum">
              <a:rPr lang="en-IN" smtClean="0"/>
              <a:t>26</a:t>
            </a:fld>
            <a:endParaRPr lang="en-IN"/>
          </a:p>
        </p:txBody>
      </p:sp>
      <p:sp>
        <p:nvSpPr>
          <p:cNvPr id="8" name="Rectangle 3"/>
          <p:cNvSpPr txBox="1">
            <a:spLocks noChangeArrowheads="1"/>
          </p:cNvSpPr>
          <p:nvPr/>
        </p:nvSpPr>
        <p:spPr>
          <a:xfrm>
            <a:off x="439154" y="376501"/>
            <a:ext cx="9153857" cy="12581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3968" b="1" dirty="0"/>
              <a:t>DATA PARALLELISM</a:t>
            </a:r>
            <a:endParaRPr lang="en-US" altLang="en-US" sz="3968" dirty="0"/>
          </a:p>
        </p:txBody>
      </p:sp>
      <p:sp>
        <p:nvSpPr>
          <p:cNvPr id="9" name="Rectangle 2"/>
          <p:cNvSpPr txBox="1">
            <a:spLocks noChangeArrowheads="1"/>
          </p:cNvSpPr>
          <p:nvPr/>
        </p:nvSpPr>
        <p:spPr>
          <a:xfrm>
            <a:off x="504508" y="1634699"/>
            <a:ext cx="9023151" cy="5372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086" dirty="0">
                <a:solidFill>
                  <a:srgbClr val="1D07BF"/>
                </a:solidFill>
              </a:rPr>
              <a:t>独立性</a:t>
            </a:r>
            <a:endParaRPr lang="en-US" altLang="zh-CN" sz="3086" dirty="0">
              <a:solidFill>
                <a:srgbClr val="1D07BF"/>
              </a:solidFill>
            </a:endParaRPr>
          </a:p>
          <a:p>
            <a:pPr lvl="1">
              <a:lnSpc>
                <a:spcPct val="150000"/>
              </a:lnSpc>
            </a:pPr>
            <a:r>
              <a:rPr lang="zh-CN" altLang="en-US" dirty="0">
                <a:solidFill>
                  <a:srgbClr val="1D07BF"/>
                </a:solidFill>
              </a:rPr>
              <a:t>这些应用场景中，像素处理、粒子、细胞之间的相互作用、航班调度等</a:t>
            </a:r>
            <a:endParaRPr lang="en-US" altLang="zh-CN" dirty="0">
              <a:solidFill>
                <a:srgbClr val="1D07BF"/>
              </a:solidFill>
            </a:endParaRPr>
          </a:p>
          <a:p>
            <a:pPr lvl="1">
              <a:lnSpc>
                <a:spcPct val="150000"/>
              </a:lnSpc>
            </a:pPr>
            <a:r>
              <a:rPr lang="zh-CN" altLang="en-US" dirty="0">
                <a:solidFill>
                  <a:srgbClr val="1D07BF"/>
                </a:solidFill>
              </a:rPr>
              <a:t>大多数可以在很大程度上独立处理。</a:t>
            </a:r>
            <a:br>
              <a:rPr lang="zh-CN" altLang="en-US" sz="2686" dirty="0">
                <a:solidFill>
                  <a:srgbClr val="1D07BF"/>
                </a:solidFill>
              </a:rPr>
            </a:br>
            <a:endParaRPr lang="en-US" altLang="zh-CN" sz="2686" dirty="0">
              <a:solidFill>
                <a:srgbClr val="1D07BF"/>
              </a:solidFill>
            </a:endParaRPr>
          </a:p>
          <a:p>
            <a:r>
              <a:rPr lang="zh-CN" altLang="en-US" sz="3086" dirty="0">
                <a:solidFill>
                  <a:srgbClr val="1D07BF"/>
                </a:solidFill>
              </a:rPr>
              <a:t>独立性评估是数据并行性的基础：</a:t>
            </a:r>
            <a:endParaRPr lang="en-US" altLang="zh-CN" sz="3086" dirty="0">
              <a:solidFill>
                <a:srgbClr val="1D07BF"/>
              </a:solidFill>
            </a:endParaRPr>
          </a:p>
          <a:p>
            <a:pPr lvl="1">
              <a:lnSpc>
                <a:spcPct val="150000"/>
              </a:lnSpc>
            </a:pPr>
            <a:r>
              <a:rPr lang="zh-CN" altLang="en-US" dirty="0">
                <a:solidFill>
                  <a:srgbClr val="1D07BF"/>
                </a:solidFill>
              </a:rPr>
              <a:t>围绕数据（重新）组织计算</a:t>
            </a:r>
            <a:endParaRPr lang="en-US" altLang="zh-CN" dirty="0">
              <a:solidFill>
                <a:srgbClr val="1D07BF"/>
              </a:solidFill>
            </a:endParaRPr>
          </a:p>
          <a:p>
            <a:pPr lvl="1">
              <a:lnSpc>
                <a:spcPct val="150000"/>
              </a:lnSpc>
            </a:pPr>
            <a:r>
              <a:rPr lang="zh-CN" altLang="en-US" dirty="0">
                <a:solidFill>
                  <a:srgbClr val="1D07BF"/>
                </a:solidFill>
              </a:rPr>
              <a:t>独立的任务可以并行执行。</a:t>
            </a:r>
            <a:endParaRPr lang="en-US" altLang="en-US" sz="5400" dirty="0"/>
          </a:p>
        </p:txBody>
      </p:sp>
    </p:spTree>
    <p:extLst>
      <p:ext uri="{BB962C8B-B14F-4D97-AF65-F5344CB8AC3E}">
        <p14:creationId xmlns:p14="http://schemas.microsoft.com/office/powerpoint/2010/main" val="4333276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968" i="1" dirty="0"/>
              <a:t>Example of data parallel</a:t>
            </a:r>
            <a:endParaRPr lang="en-US" sz="3968" dirty="0"/>
          </a:p>
        </p:txBody>
      </p:sp>
      <p:pic>
        <p:nvPicPr>
          <p:cNvPr id="2048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0145" y="1872551"/>
            <a:ext cx="3860334" cy="1676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97164" y="4303200"/>
            <a:ext cx="3295138" cy="219036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p:nvPr/>
        </p:nvPicPr>
        <p:blipFill>
          <a:blip r:embed="rId4"/>
          <a:stretch>
            <a:fillRect/>
          </a:stretch>
        </p:blipFill>
        <p:spPr>
          <a:xfrm>
            <a:off x="5443955" y="4212182"/>
            <a:ext cx="3040210" cy="2423532"/>
          </a:xfrm>
          <a:prstGeom prst="rect">
            <a:avLst/>
          </a:prstGeom>
        </p:spPr>
      </p:pic>
      <p:sp>
        <p:nvSpPr>
          <p:cNvPr id="5" name="矩形 4"/>
          <p:cNvSpPr/>
          <p:nvPr/>
        </p:nvSpPr>
        <p:spPr>
          <a:xfrm>
            <a:off x="2617340" y="3581442"/>
            <a:ext cx="5349923" cy="703013"/>
          </a:xfrm>
          <a:prstGeom prst="rect">
            <a:avLst/>
          </a:prstGeom>
        </p:spPr>
        <p:txBody>
          <a:bodyPr wrap="square">
            <a:spAutoFit/>
          </a:bodyPr>
          <a:lstStyle/>
          <a:p>
            <a:r>
              <a:rPr lang="en-US" altLang="en-US" sz="1984" i="1" dirty="0"/>
              <a:t>Conversion of a color image to grey–scale image</a:t>
            </a:r>
            <a:endParaRPr lang="zh-CN" altLang="en-US" sz="1984" dirty="0"/>
          </a:p>
        </p:txBody>
      </p:sp>
      <p:sp>
        <p:nvSpPr>
          <p:cNvPr id="3" name="矩形 2"/>
          <p:cNvSpPr/>
          <p:nvPr/>
        </p:nvSpPr>
        <p:spPr>
          <a:xfrm>
            <a:off x="6584271" y="4212183"/>
            <a:ext cx="1794081" cy="295915"/>
          </a:xfrm>
          <a:prstGeom prst="rect">
            <a:avLst/>
          </a:prstGeom>
        </p:spPr>
        <p:txBody>
          <a:bodyPr wrap="none">
            <a:spAutoFit/>
          </a:bodyPr>
          <a:lstStyle/>
          <a:p>
            <a:r>
              <a:rPr lang="en-US" altLang="zh-CN" sz="1323" dirty="0">
                <a:latin typeface="TimesLTStd-Roman"/>
              </a:rPr>
              <a:t>AdobeRGB color space</a:t>
            </a:r>
            <a:endParaRPr lang="zh-CN" altLang="en-US" sz="1323" dirty="0"/>
          </a:p>
        </p:txBody>
      </p:sp>
    </p:spTree>
    <p:extLst>
      <p:ext uri="{BB962C8B-B14F-4D97-AF65-F5344CB8AC3E}">
        <p14:creationId xmlns:p14="http://schemas.microsoft.com/office/powerpoint/2010/main" val="62573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7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5853" y="2733119"/>
            <a:ext cx="7106445" cy="2497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56496" y="755967"/>
            <a:ext cx="8735624" cy="1259946"/>
          </a:xfrm>
        </p:spPr>
        <p:txBody>
          <a:bodyPr>
            <a:normAutofit/>
          </a:bodyPr>
          <a:lstStyle/>
          <a:p>
            <a:r>
              <a:rPr lang="zh-CN" altLang="en-US" sz="3600" dirty="0">
                <a:latin typeface="SimSun" panose="02010600030101010101" pitchFamily="2" charset="-122"/>
                <a:ea typeface="SimSun" panose="02010600030101010101" pitchFamily="2" charset="-122"/>
              </a:rPr>
              <a:t>像素可以相互独立地进行计算</a:t>
            </a:r>
          </a:p>
        </p:txBody>
      </p:sp>
      <p:sp>
        <p:nvSpPr>
          <p:cNvPr id="4" name="Rectangle 6"/>
          <p:cNvSpPr/>
          <p:nvPr/>
        </p:nvSpPr>
        <p:spPr>
          <a:xfrm>
            <a:off x="1696611" y="5467607"/>
            <a:ext cx="7065388" cy="70301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984" dirty="0"/>
              <a:t>The pixels can be calculated independently of each other during colour to greyscale conversion.</a:t>
            </a:r>
          </a:p>
        </p:txBody>
      </p:sp>
    </p:spTree>
    <p:extLst>
      <p:ext uri="{BB962C8B-B14F-4D97-AF65-F5344CB8AC3E}">
        <p14:creationId xmlns:p14="http://schemas.microsoft.com/office/powerpoint/2010/main" val="3148870876"/>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44497" y="1773609"/>
            <a:ext cx="6835092" cy="5790816"/>
          </a:xfrm>
          <a:prstGeom prst="rect">
            <a:avLst/>
          </a:prstGeom>
          <a:ln>
            <a:solidFill>
              <a:schemeClr val="accent1"/>
            </a:solidFill>
          </a:ln>
        </p:spPr>
        <p:txBody>
          <a:bodyPr wrap="square">
            <a:spAutoFit/>
          </a:bodyPr>
          <a:lstStyle/>
          <a:p>
            <a:r>
              <a:rPr lang="en-US" sz="1543" i="1" dirty="0"/>
              <a:t>// we have 3 channels corresponding to RGB</a:t>
            </a:r>
          </a:p>
          <a:p>
            <a:r>
              <a:rPr lang="en-US" sz="1543" i="1" dirty="0"/>
              <a:t>// The input image is encoded as unsigned characters [0, 255]</a:t>
            </a:r>
          </a:p>
          <a:p>
            <a:r>
              <a:rPr lang="en-US" sz="1543" b="1" i="1" dirty="0"/>
              <a:t>__global__ </a:t>
            </a:r>
          </a:p>
          <a:p>
            <a:r>
              <a:rPr lang="en-US" sz="1543" b="1" dirty="0"/>
              <a:t>void </a:t>
            </a:r>
            <a:r>
              <a:rPr lang="en-US" sz="1543" b="1" dirty="0" err="1"/>
              <a:t>colorToGreyscaleConvertion</a:t>
            </a:r>
            <a:r>
              <a:rPr lang="en-US" sz="1543" b="1" dirty="0"/>
              <a:t>(unsigned char * Pout,  unsigned char * Pin,</a:t>
            </a:r>
          </a:p>
          <a:p>
            <a:r>
              <a:rPr lang="en-US" sz="1543" dirty="0"/>
              <a:t>                          </a:t>
            </a:r>
            <a:r>
              <a:rPr lang="en-US" sz="1543" b="1" dirty="0" err="1"/>
              <a:t>int</a:t>
            </a:r>
            <a:r>
              <a:rPr lang="en-US" sz="1543" b="1" dirty="0"/>
              <a:t> width, </a:t>
            </a:r>
            <a:r>
              <a:rPr lang="en-US" sz="1543" b="1" dirty="0" err="1"/>
              <a:t>int</a:t>
            </a:r>
            <a:r>
              <a:rPr lang="en-US" sz="1543" b="1" dirty="0"/>
              <a:t> height) {</a:t>
            </a:r>
          </a:p>
          <a:p>
            <a:endParaRPr lang="en-US" sz="1543" b="1" dirty="0"/>
          </a:p>
          <a:p>
            <a:r>
              <a:rPr lang="en-US" sz="1543" dirty="0"/>
              <a:t> </a:t>
            </a:r>
            <a:r>
              <a:rPr lang="en-US" sz="1543" dirty="0" err="1"/>
              <a:t>int</a:t>
            </a:r>
            <a:r>
              <a:rPr lang="en-US" sz="1543" dirty="0"/>
              <a:t> Col =   </a:t>
            </a:r>
            <a:r>
              <a:rPr lang="en-US" sz="1543" dirty="0" err="1"/>
              <a:t>threadIdx.x</a:t>
            </a:r>
            <a:r>
              <a:rPr lang="en-US" sz="1543" dirty="0"/>
              <a:t> + </a:t>
            </a:r>
            <a:r>
              <a:rPr lang="en-US" sz="1543" dirty="0" err="1"/>
              <a:t>blockIdx.x</a:t>
            </a:r>
            <a:r>
              <a:rPr lang="en-US" sz="1543" dirty="0"/>
              <a:t> * </a:t>
            </a:r>
            <a:r>
              <a:rPr lang="en-US" sz="1543" dirty="0" err="1"/>
              <a:t>blockDim.x</a:t>
            </a:r>
            <a:r>
              <a:rPr lang="en-US" sz="1543" dirty="0"/>
              <a:t>;</a:t>
            </a:r>
          </a:p>
          <a:p>
            <a:r>
              <a:rPr lang="en-US" sz="1543" dirty="0"/>
              <a:t> </a:t>
            </a:r>
            <a:r>
              <a:rPr lang="en-US" sz="1543" dirty="0" err="1"/>
              <a:t>int</a:t>
            </a:r>
            <a:r>
              <a:rPr lang="en-US" sz="1543" dirty="0"/>
              <a:t> Row = </a:t>
            </a:r>
            <a:r>
              <a:rPr lang="en-US" sz="1543" dirty="0" err="1"/>
              <a:t>threadIdx.y</a:t>
            </a:r>
            <a:r>
              <a:rPr lang="en-US" sz="1543" dirty="0"/>
              <a:t> + </a:t>
            </a:r>
            <a:r>
              <a:rPr lang="en-US" sz="1543" dirty="0" err="1"/>
              <a:t>blockIdx.y</a:t>
            </a:r>
            <a:r>
              <a:rPr lang="en-US" sz="1543" dirty="0"/>
              <a:t> * </a:t>
            </a:r>
            <a:r>
              <a:rPr lang="en-US" sz="1543" dirty="0" err="1"/>
              <a:t>blockDim.y</a:t>
            </a:r>
            <a:r>
              <a:rPr lang="en-US" sz="1543" dirty="0"/>
              <a:t>;</a:t>
            </a:r>
          </a:p>
          <a:p>
            <a:r>
              <a:rPr lang="en-US" sz="1543" dirty="0"/>
              <a:t> </a:t>
            </a:r>
            <a:endParaRPr lang="en-US" sz="1543" b="1" dirty="0"/>
          </a:p>
          <a:p>
            <a:r>
              <a:rPr lang="en-US" sz="1543" dirty="0"/>
              <a:t> </a:t>
            </a:r>
            <a:r>
              <a:rPr lang="en-US" sz="1543" b="1" dirty="0"/>
              <a:t>if (Col &lt; width &amp;&amp; Row &lt; height) {</a:t>
            </a:r>
          </a:p>
          <a:p>
            <a:r>
              <a:rPr lang="en-US" sz="1543" dirty="0"/>
              <a:t>    </a:t>
            </a:r>
            <a:r>
              <a:rPr lang="en-US" sz="1543" i="1" dirty="0">
                <a:solidFill>
                  <a:schemeClr val="tx1">
                    <a:lumMod val="65000"/>
                    <a:lumOff val="35000"/>
                  </a:schemeClr>
                </a:solidFill>
              </a:rPr>
              <a:t>// get 1D coordinate for the grayscale image</a:t>
            </a:r>
            <a:endParaRPr lang="en-US" sz="1543" b="1" dirty="0">
              <a:solidFill>
                <a:schemeClr val="tx1">
                  <a:lumMod val="65000"/>
                  <a:lumOff val="35000"/>
                </a:schemeClr>
              </a:solidFill>
            </a:endParaRPr>
          </a:p>
          <a:p>
            <a:r>
              <a:rPr lang="en-US" sz="1543" dirty="0"/>
              <a:t>    </a:t>
            </a:r>
            <a:r>
              <a:rPr lang="en-US" sz="1543" b="1" dirty="0" err="1">
                <a:solidFill>
                  <a:srgbClr val="1D07BF"/>
                </a:solidFill>
              </a:rPr>
              <a:t>int</a:t>
            </a:r>
            <a:r>
              <a:rPr lang="en-US" sz="1543" b="1" dirty="0">
                <a:solidFill>
                  <a:srgbClr val="1D07BF"/>
                </a:solidFill>
              </a:rPr>
              <a:t> </a:t>
            </a:r>
            <a:r>
              <a:rPr lang="en-US" sz="1543" b="1" dirty="0" err="1">
                <a:solidFill>
                  <a:srgbClr val="1D07BF"/>
                </a:solidFill>
              </a:rPr>
              <a:t>greyOffset</a:t>
            </a:r>
            <a:r>
              <a:rPr lang="en-US" sz="1543" b="1" dirty="0">
                <a:solidFill>
                  <a:srgbClr val="1D07BF"/>
                </a:solidFill>
              </a:rPr>
              <a:t> = Row*width + Col;</a:t>
            </a:r>
          </a:p>
          <a:p>
            <a:r>
              <a:rPr lang="en-US" sz="1543" dirty="0"/>
              <a:t>    </a:t>
            </a:r>
            <a:r>
              <a:rPr lang="en-US" sz="1543" i="1" dirty="0">
                <a:solidFill>
                  <a:schemeClr val="tx1">
                    <a:lumMod val="65000"/>
                    <a:lumOff val="35000"/>
                  </a:schemeClr>
                </a:solidFill>
              </a:rPr>
              <a:t>// one can think of the RGB image having</a:t>
            </a:r>
          </a:p>
          <a:p>
            <a:r>
              <a:rPr lang="en-US" sz="1543" dirty="0">
                <a:solidFill>
                  <a:schemeClr val="tx1">
                    <a:lumMod val="65000"/>
                    <a:lumOff val="35000"/>
                  </a:schemeClr>
                </a:solidFill>
              </a:rPr>
              <a:t>    </a:t>
            </a:r>
            <a:r>
              <a:rPr lang="en-US" sz="1543" i="1" dirty="0">
                <a:solidFill>
                  <a:schemeClr val="tx1">
                    <a:lumMod val="65000"/>
                    <a:lumOff val="35000"/>
                  </a:schemeClr>
                </a:solidFill>
              </a:rPr>
              <a:t>// CHANNEL times columns of the gray scale image</a:t>
            </a:r>
          </a:p>
          <a:p>
            <a:r>
              <a:rPr lang="en-US" sz="1543" dirty="0"/>
              <a:t>    </a:t>
            </a:r>
            <a:r>
              <a:rPr lang="en-US" sz="1543" b="1" dirty="0" err="1"/>
              <a:t>int</a:t>
            </a:r>
            <a:r>
              <a:rPr lang="en-US" sz="1543" b="1" dirty="0"/>
              <a:t> </a:t>
            </a:r>
            <a:r>
              <a:rPr lang="en-US" sz="1543" b="1" dirty="0" err="1"/>
              <a:t>rgbOffset</a:t>
            </a:r>
            <a:r>
              <a:rPr lang="en-US" sz="1543" b="1" dirty="0"/>
              <a:t> = </a:t>
            </a:r>
            <a:r>
              <a:rPr lang="en-US" sz="1543" b="1" dirty="0" err="1"/>
              <a:t>greyOffset</a:t>
            </a:r>
            <a:r>
              <a:rPr lang="en-US" sz="1543" b="1" dirty="0"/>
              <a:t>*CHANNELS;</a:t>
            </a:r>
          </a:p>
          <a:p>
            <a:r>
              <a:rPr lang="en-US" sz="1543" dirty="0"/>
              <a:t>    </a:t>
            </a:r>
            <a:r>
              <a:rPr lang="en-US" sz="1543" b="1" dirty="0"/>
              <a:t>unsigned char r =  </a:t>
            </a:r>
            <a:r>
              <a:rPr lang="en-US" sz="1543" b="1" dirty="0" err="1"/>
              <a:t>rgbImage</a:t>
            </a:r>
            <a:r>
              <a:rPr lang="en-US" sz="1543" b="1" dirty="0"/>
              <a:t>[</a:t>
            </a:r>
            <a:r>
              <a:rPr lang="en-US" sz="1543" b="1" dirty="0" err="1"/>
              <a:t>rgbOffset</a:t>
            </a:r>
            <a:r>
              <a:rPr lang="en-US" sz="1543" b="1" dirty="0"/>
              <a:t>      ]; </a:t>
            </a:r>
            <a:r>
              <a:rPr lang="en-US" sz="1543" b="1" i="1" dirty="0"/>
              <a:t>// red value for pixel</a:t>
            </a:r>
          </a:p>
          <a:p>
            <a:r>
              <a:rPr lang="en-US" sz="1543" dirty="0"/>
              <a:t>    </a:t>
            </a:r>
            <a:r>
              <a:rPr lang="en-US" sz="1543" b="1" dirty="0"/>
              <a:t>unsigned char g = </a:t>
            </a:r>
            <a:r>
              <a:rPr lang="en-US" sz="1543" b="1" dirty="0" err="1"/>
              <a:t>rgbImage</a:t>
            </a:r>
            <a:r>
              <a:rPr lang="en-US" sz="1543" b="1" dirty="0"/>
              <a:t>[</a:t>
            </a:r>
            <a:r>
              <a:rPr lang="en-US" sz="1543" b="1" dirty="0" err="1"/>
              <a:t>rgbOffset</a:t>
            </a:r>
            <a:r>
              <a:rPr lang="en-US" sz="1543" b="1" dirty="0"/>
              <a:t> + 1]; </a:t>
            </a:r>
            <a:r>
              <a:rPr lang="en-US" sz="1543" b="1" i="1" dirty="0"/>
              <a:t>// green value for pixel</a:t>
            </a:r>
          </a:p>
          <a:p>
            <a:r>
              <a:rPr lang="en-US" sz="1543" dirty="0"/>
              <a:t>    </a:t>
            </a:r>
            <a:r>
              <a:rPr lang="en-US" sz="1543" b="1" dirty="0"/>
              <a:t>unsigned char b = </a:t>
            </a:r>
            <a:r>
              <a:rPr lang="en-US" sz="1543" b="1" dirty="0" err="1"/>
              <a:t>rgbImage</a:t>
            </a:r>
            <a:r>
              <a:rPr lang="en-US" sz="1543" b="1" dirty="0"/>
              <a:t>[</a:t>
            </a:r>
            <a:r>
              <a:rPr lang="en-US" sz="1543" b="1" dirty="0" err="1"/>
              <a:t>rgbOffset</a:t>
            </a:r>
            <a:r>
              <a:rPr lang="en-US" sz="1543" b="1" dirty="0"/>
              <a:t> + 2]; </a:t>
            </a:r>
            <a:r>
              <a:rPr lang="en-US" sz="1543" b="1" i="1" dirty="0"/>
              <a:t>// blue value for pixel</a:t>
            </a:r>
          </a:p>
          <a:p>
            <a:r>
              <a:rPr lang="en-US" sz="1543" dirty="0"/>
              <a:t>    </a:t>
            </a:r>
            <a:r>
              <a:rPr lang="en-US" sz="1543" i="1" dirty="0">
                <a:solidFill>
                  <a:schemeClr val="tx1">
                    <a:lumMod val="65000"/>
                    <a:lumOff val="35000"/>
                  </a:schemeClr>
                </a:solidFill>
              </a:rPr>
              <a:t>// perform the rescaling and store it</a:t>
            </a:r>
            <a:endParaRPr lang="en-US" sz="1543" b="1" i="1" dirty="0">
              <a:solidFill>
                <a:schemeClr val="tx1">
                  <a:lumMod val="65000"/>
                  <a:lumOff val="35000"/>
                </a:schemeClr>
              </a:solidFill>
            </a:endParaRPr>
          </a:p>
          <a:p>
            <a:r>
              <a:rPr lang="en-US" sz="1543" dirty="0">
                <a:solidFill>
                  <a:schemeClr val="tx1">
                    <a:lumMod val="65000"/>
                    <a:lumOff val="35000"/>
                  </a:schemeClr>
                </a:solidFill>
              </a:rPr>
              <a:t>    </a:t>
            </a:r>
            <a:r>
              <a:rPr lang="en-US" sz="1543" i="1" dirty="0">
                <a:solidFill>
                  <a:schemeClr val="tx1">
                    <a:lumMod val="65000"/>
                    <a:lumOff val="35000"/>
                  </a:schemeClr>
                </a:solidFill>
              </a:rPr>
              <a:t>// We multiply by floating point constants</a:t>
            </a:r>
          </a:p>
          <a:p>
            <a:r>
              <a:rPr lang="tr-TR" sz="1543" dirty="0"/>
              <a:t>    grayImage</a:t>
            </a:r>
            <a:r>
              <a:rPr lang="tr-TR" sz="1543" b="1" dirty="0"/>
              <a:t>[grayOffset] = 0.21f*r + 0.71f*g + 0.07f*b;</a:t>
            </a:r>
          </a:p>
          <a:p>
            <a:r>
              <a:rPr lang="tr-TR" sz="1543" dirty="0"/>
              <a:t> </a:t>
            </a:r>
            <a:r>
              <a:rPr lang="tr-TR" sz="1543" b="1" dirty="0"/>
              <a:t>}</a:t>
            </a:r>
          </a:p>
          <a:p>
            <a:r>
              <a:rPr lang="tr-TR" sz="1543" b="1" dirty="0"/>
              <a:t>}</a:t>
            </a:r>
            <a:endParaRPr lang="en-US" sz="1543" dirty="0"/>
          </a:p>
        </p:txBody>
      </p:sp>
      <p:sp>
        <p:nvSpPr>
          <p:cNvPr id="4" name="Title 3"/>
          <p:cNvSpPr>
            <a:spLocks noGrp="1"/>
          </p:cNvSpPr>
          <p:nvPr>
            <p:ph type="title"/>
          </p:nvPr>
        </p:nvSpPr>
        <p:spPr/>
        <p:txBody>
          <a:bodyPr/>
          <a:lstStyle/>
          <a:p>
            <a:r>
              <a:rPr lang="en-US" sz="3968" dirty="0" err="1"/>
              <a:t>colorToGreyscaleConversion</a:t>
            </a:r>
            <a:r>
              <a:rPr lang="en-US" sz="3968" dirty="0"/>
              <a:t>  </a:t>
            </a:r>
            <a:r>
              <a:rPr lang="zh-CN" altLang="en-US" sz="3968" dirty="0"/>
              <a:t>‘</a:t>
            </a:r>
            <a:r>
              <a:rPr lang="en-US" altLang="zh-CN" sz="3968" dirty="0"/>
              <a:t>Preview</a:t>
            </a:r>
            <a:r>
              <a:rPr lang="zh-CN" altLang="en-US" sz="3968" dirty="0"/>
              <a:t>’</a:t>
            </a:r>
            <a:endParaRPr lang="en-US" sz="3968" dirty="0"/>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9554" y="3028851"/>
            <a:ext cx="3860334" cy="1676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1035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What is CUDA</a:t>
            </a:r>
            <a:endParaRPr lang="en-US" b="1" dirty="0">
              <a:latin typeface="Times New Roman" panose="02020603050405020304" pitchFamily="18" charset="0"/>
              <a:cs typeface="Times New Roman" panose="02020603050405020304" pitchFamily="18" charset="0"/>
            </a:endParaRPr>
          </a:p>
        </p:txBody>
      </p:sp>
      <p:sp>
        <p:nvSpPr>
          <p:cNvPr id="23555" name="Content Placeholder 2"/>
          <p:cNvSpPr>
            <a:spLocks noGrp="1"/>
          </p:cNvSpPr>
          <p:nvPr>
            <p:ph type="body" sz="quarter" idx="12"/>
          </p:nvPr>
        </p:nvSpPr>
        <p:spPr>
          <a:xfrm>
            <a:off x="700456" y="2001091"/>
            <a:ext cx="8413064" cy="4770795"/>
          </a:xfrm>
          <a:prstGeom prst="rect">
            <a:avLst/>
          </a:prstGeom>
        </p:spPr>
        <p:txBody>
          <a:bodyPr>
            <a:normAutofit/>
          </a:bodyPr>
          <a:lstStyle/>
          <a:p>
            <a:pPr lvl="0">
              <a:buSzPct val="45000"/>
              <a:buFont typeface="StarSymbol"/>
              <a:buChar char="●"/>
            </a:pPr>
            <a:r>
              <a:rPr lang="en-US" altLang="zh-CN" sz="2800" b="1" dirty="0">
                <a:solidFill>
                  <a:srgbClr val="0000CC"/>
                </a:solidFill>
                <a:effectLst>
                  <a:outerShdw blurRad="38100" dist="38100" dir="2700000" algn="tl">
                    <a:srgbClr val="000000">
                      <a:alpha val="43137"/>
                    </a:srgbClr>
                  </a:outerShdw>
                </a:effectLst>
                <a:latin typeface="Liberation Sans" pitchFamily="18"/>
                <a:ea typeface="Noto Sans CJK SC Regular" pitchFamily="2"/>
                <a:cs typeface="FreeSans" pitchFamily="2"/>
              </a:rPr>
              <a:t>Compute Unified Device Architecture </a:t>
            </a:r>
          </a:p>
          <a:p>
            <a:pPr lvl="0">
              <a:buSzPct val="45000"/>
              <a:buFont typeface="StarSymbol"/>
              <a:buChar char="●"/>
            </a:pPr>
            <a:endParaRPr lang="en-US" altLang="zh-CN" sz="2400" dirty="0">
              <a:latin typeface="Times New Roman" panose="02020603050405020304" pitchFamily="18" charset="0"/>
              <a:cs typeface="Times New Roman" panose="02020603050405020304" pitchFamily="18" charset="0"/>
            </a:endParaRPr>
          </a:p>
          <a:p>
            <a:r>
              <a:rPr lang="en-US" sz="2400" dirty="0">
                <a:latin typeface="SimSun" panose="02010600030101010101" pitchFamily="2" charset="-122"/>
                <a:ea typeface="SimSun" panose="02010600030101010101" pitchFamily="2" charset="-122"/>
              </a:rPr>
              <a:t>CUDA</a:t>
            </a:r>
            <a:r>
              <a:rPr lang="zh-CN" altLang="en-US" sz="2400" dirty="0">
                <a:latin typeface="SimSun" panose="02010600030101010101" pitchFamily="2" charset="-122"/>
                <a:ea typeface="SimSun" panose="02010600030101010101" pitchFamily="2" charset="-122"/>
              </a:rPr>
              <a:t>是由</a:t>
            </a:r>
            <a:r>
              <a:rPr lang="en-US" sz="2400" dirty="0">
                <a:latin typeface="SimSun" panose="02010600030101010101" pitchFamily="2" charset="-122"/>
                <a:ea typeface="SimSun" panose="02010600030101010101" pitchFamily="2" charset="-122"/>
              </a:rPr>
              <a:t>NVIDIA</a:t>
            </a:r>
            <a:r>
              <a:rPr lang="zh-CN" altLang="en-US" sz="2400" dirty="0">
                <a:latin typeface="SimSun" panose="02010600030101010101" pitchFamily="2" charset="-122"/>
                <a:ea typeface="SimSun" panose="02010600030101010101" pitchFamily="2" charset="-122"/>
              </a:rPr>
              <a:t>创建的并行计算平台和编程模型。</a:t>
            </a:r>
            <a:endParaRPr lang="en-US" altLang="zh-CN" sz="2400" dirty="0">
              <a:latin typeface="SimSun" panose="02010600030101010101" pitchFamily="2" charset="-122"/>
              <a:ea typeface="SimSun" panose="02010600030101010101" pitchFamily="2" charset="-122"/>
            </a:endParaRPr>
          </a:p>
          <a:p>
            <a:r>
              <a:rPr lang="zh-CN" altLang="en-US" sz="2400" dirty="0">
                <a:latin typeface="SimSun" panose="02010600030101010101" pitchFamily="2" charset="-122"/>
                <a:ea typeface="SimSun" panose="02010600030101010101" pitchFamily="2" charset="-122"/>
              </a:rPr>
              <a:t>迄今为止，</a:t>
            </a:r>
            <a:r>
              <a:rPr lang="en-US" sz="2400" dirty="0">
                <a:latin typeface="SimSun" panose="02010600030101010101" pitchFamily="2" charset="-122"/>
                <a:ea typeface="SimSun" panose="02010600030101010101" pitchFamily="2" charset="-122"/>
              </a:rPr>
              <a:t>CUDA</a:t>
            </a:r>
            <a:r>
              <a:rPr lang="zh-CN" altLang="en-US" sz="2400" dirty="0">
                <a:latin typeface="SimSun" panose="02010600030101010101" pitchFamily="2" charset="-122"/>
                <a:ea typeface="SimSun" panose="02010600030101010101" pitchFamily="2" charset="-122"/>
              </a:rPr>
              <a:t>的下载量已超过</a:t>
            </a:r>
            <a:r>
              <a:rPr lang="en-US" altLang="zh-CN" sz="2400" dirty="0">
                <a:latin typeface="SimSun" panose="02010600030101010101" pitchFamily="2" charset="-122"/>
                <a:ea typeface="SimSun" panose="02010600030101010101" pitchFamily="2" charset="-122"/>
              </a:rPr>
              <a:t>2000</a:t>
            </a:r>
            <a:r>
              <a:rPr lang="zh-CN" altLang="en-US" sz="2400" dirty="0">
                <a:latin typeface="SimSun" panose="02010600030101010101" pitchFamily="2" charset="-122"/>
                <a:ea typeface="SimSun" panose="02010600030101010101" pitchFamily="2" charset="-122"/>
              </a:rPr>
              <a:t>万次，它通过利用</a:t>
            </a:r>
            <a:r>
              <a:rPr lang="en-US" sz="2400" dirty="0">
                <a:latin typeface="SimSun" panose="02010600030101010101" pitchFamily="2" charset="-122"/>
                <a:ea typeface="SimSun" panose="02010600030101010101" pitchFamily="2" charset="-122"/>
              </a:rPr>
              <a:t>GPU</a:t>
            </a:r>
            <a:r>
              <a:rPr lang="zh-CN" altLang="en-US" sz="2400" dirty="0">
                <a:latin typeface="SimSun" panose="02010600030101010101" pitchFamily="2" charset="-122"/>
                <a:ea typeface="SimSun" panose="02010600030101010101" pitchFamily="2" charset="-122"/>
              </a:rPr>
              <a:t>加速器的强大能力，帮助开发者加速其应用程序的运行。</a:t>
            </a:r>
            <a:endParaRPr lang="en-US" altLang="zh-CN" sz="2400" dirty="0">
              <a:latin typeface="SimSun" panose="02010600030101010101" pitchFamily="2" charset="-122"/>
              <a:ea typeface="SimSun" panose="02010600030101010101" pitchFamily="2" charset="-122"/>
            </a:endParaRPr>
          </a:p>
          <a:p>
            <a:endParaRPr lang="zh-CN" altLang="en-US" sz="2400" dirty="0">
              <a:latin typeface="SimSun" panose="02010600030101010101" pitchFamily="2" charset="-122"/>
              <a:ea typeface="SimSun" panose="02010600030101010101" pitchFamily="2" charset="-122"/>
            </a:endParaRPr>
          </a:p>
          <a:p>
            <a:r>
              <a:rPr lang="zh-CN" altLang="en-US" sz="2400" dirty="0">
                <a:latin typeface="SimSun" panose="02010600030101010101" pitchFamily="2" charset="-122"/>
                <a:ea typeface="SimSun" panose="02010600030101010101" pitchFamily="2" charset="-122"/>
              </a:rPr>
              <a:t>众多开发者已通过这种方式加速了他们对计算和带宽需求极高的应用程序，包括支撑当前人工智能革命</a:t>
            </a:r>
            <a:r>
              <a:rPr lang="en-US" altLang="zh-CN" sz="2400" dirty="0">
                <a:latin typeface="SimSun" panose="02010600030101010101" pitchFamily="2" charset="-122"/>
                <a:ea typeface="SimSun" panose="02010600030101010101" pitchFamily="2" charset="-122"/>
              </a:rPr>
              <a:t>——</a:t>
            </a:r>
            <a:r>
              <a:rPr lang="zh-CN" altLang="en-US" sz="2400" dirty="0">
                <a:latin typeface="SimSun" panose="02010600030101010101" pitchFamily="2" charset="-122"/>
                <a:ea typeface="SimSun" panose="02010600030101010101" pitchFamily="2" charset="-122"/>
              </a:rPr>
              <a:t>即深度学习</a:t>
            </a:r>
            <a:r>
              <a:rPr lang="en-US" altLang="zh-CN" sz="2400" dirty="0">
                <a:latin typeface="SimSun" panose="02010600030101010101" pitchFamily="2" charset="-122"/>
                <a:ea typeface="SimSun" panose="02010600030101010101" pitchFamily="2" charset="-122"/>
              </a:rPr>
              <a:t>——</a:t>
            </a:r>
            <a:r>
              <a:rPr lang="zh-CN" altLang="en-US" sz="2400" dirty="0">
                <a:latin typeface="SimSun" panose="02010600030101010101" pitchFamily="2" charset="-122"/>
                <a:ea typeface="SimSun" panose="02010600030101010101" pitchFamily="2" charset="-122"/>
              </a:rPr>
              <a:t>的库和框架。</a:t>
            </a:r>
          </a:p>
          <a:p>
            <a:pPr lvl="1" eaLnBrk="1" hangingPunct="1"/>
            <a:endParaRPr lang="en-US" dirty="0"/>
          </a:p>
        </p:txBody>
      </p:sp>
    </p:spTree>
    <p:extLst>
      <p:ext uri="{BB962C8B-B14F-4D97-AF65-F5344CB8AC3E}">
        <p14:creationId xmlns:p14="http://schemas.microsoft.com/office/powerpoint/2010/main" val="1903862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Content </a:t>
            </a:r>
            <a:endParaRPr lang="zh-CN" altLang="en-US" dirty="0"/>
          </a:p>
        </p:txBody>
      </p:sp>
      <p:sp>
        <p:nvSpPr>
          <p:cNvPr id="3" name="内容占位符 2"/>
          <p:cNvSpPr>
            <a:spLocks noGrp="1"/>
          </p:cNvSpPr>
          <p:nvPr>
            <p:ph idx="1"/>
          </p:nvPr>
        </p:nvSpPr>
        <p:spPr/>
        <p:txBody>
          <a:bodyPr/>
          <a:lstStyle/>
          <a:p>
            <a:r>
              <a:rPr lang="en-US" altLang="zh-CN" dirty="0"/>
              <a:t>Data </a:t>
            </a:r>
            <a:r>
              <a:rPr lang="en-US" altLang="en-US" dirty="0"/>
              <a:t>Parallel</a:t>
            </a:r>
            <a:r>
              <a:rPr lang="en-US" altLang="zh-CN" dirty="0"/>
              <a:t>ism</a:t>
            </a:r>
          </a:p>
          <a:p>
            <a:pPr lvl="1"/>
            <a:r>
              <a:rPr lang="en-US" altLang="zh-CN" dirty="0"/>
              <a:t>Example – color to grey conversion</a:t>
            </a:r>
          </a:p>
          <a:p>
            <a:pPr lvl="1"/>
            <a:endParaRPr lang="en-US" altLang="zh-CN" dirty="0"/>
          </a:p>
          <a:p>
            <a:r>
              <a:rPr lang="en-US" altLang="zh-CN" u="sng" dirty="0"/>
              <a:t>CUDA Programming model</a:t>
            </a:r>
          </a:p>
          <a:p>
            <a:pPr lvl="1"/>
            <a:r>
              <a:rPr lang="en-US" altLang="zh-CN" u="sng" dirty="0"/>
              <a:t>CUDA C Structure</a:t>
            </a:r>
          </a:p>
          <a:p>
            <a:pPr lvl="1"/>
            <a:r>
              <a:rPr lang="en-US" altLang="zh-CN" dirty="0"/>
              <a:t>Example – vector add</a:t>
            </a:r>
          </a:p>
          <a:p>
            <a:pPr lvl="1"/>
            <a:r>
              <a:rPr lang="en-US" altLang="zh-CN" dirty="0"/>
              <a:t>Memory and Data Transfer</a:t>
            </a:r>
          </a:p>
          <a:p>
            <a:pPr lvl="1"/>
            <a:r>
              <a:rPr lang="en-US" altLang="zh-CN" dirty="0"/>
              <a:t>Kernel Function </a:t>
            </a:r>
          </a:p>
          <a:p>
            <a:pPr lvl="1"/>
            <a:r>
              <a:rPr lang="en-US" altLang="zh-CN" dirty="0"/>
              <a:t>Kernel Launch</a:t>
            </a:r>
          </a:p>
          <a:p>
            <a:pPr marL="0" indent="0">
              <a:buNone/>
            </a:pPr>
            <a:endParaRPr lang="en-US" altLang="en-US" dirty="0"/>
          </a:p>
          <a:p>
            <a:endParaRPr lang="zh-CN" altLang="en-US" dirty="0"/>
          </a:p>
        </p:txBody>
      </p:sp>
    </p:spTree>
    <p:extLst>
      <p:ext uri="{BB962C8B-B14F-4D97-AF65-F5344CB8AC3E}">
        <p14:creationId xmlns:p14="http://schemas.microsoft.com/office/powerpoint/2010/main" val="17159318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18" name="Title 16"/>
          <p:cNvSpPr>
            <a:spLocks noGrp="1"/>
          </p:cNvSpPr>
          <p:nvPr>
            <p:ph type="title"/>
          </p:nvPr>
        </p:nvSpPr>
        <p:spPr>
          <a:xfrm>
            <a:off x="422261" y="155071"/>
            <a:ext cx="9153856" cy="1258196"/>
          </a:xfrm>
        </p:spPr>
        <p:txBody>
          <a:bodyPr>
            <a:normAutofit/>
          </a:bodyPr>
          <a:lstStyle/>
          <a:p>
            <a:r>
              <a:rPr lang="en-US" altLang="en-US" sz="3968" dirty="0"/>
              <a:t>Heterogeneous parallel computing</a:t>
            </a:r>
          </a:p>
        </p:txBody>
      </p:sp>
      <p:pic>
        <p:nvPicPr>
          <p:cNvPr id="2" name="图片 1"/>
          <p:cNvPicPr>
            <a:picLocks noChangeAspect="1"/>
          </p:cNvPicPr>
          <p:nvPr/>
        </p:nvPicPr>
        <p:blipFill>
          <a:blip r:embed="rId2"/>
          <a:stretch>
            <a:fillRect/>
          </a:stretch>
        </p:blipFill>
        <p:spPr>
          <a:xfrm>
            <a:off x="734371" y="1647623"/>
            <a:ext cx="8529636" cy="4553414"/>
          </a:xfrm>
          <a:prstGeom prst="rect">
            <a:avLst/>
          </a:prstGeom>
        </p:spPr>
      </p:pic>
      <p:sp>
        <p:nvSpPr>
          <p:cNvPr id="3" name="文本框 2"/>
          <p:cNvSpPr txBox="1"/>
          <p:nvPr/>
        </p:nvSpPr>
        <p:spPr>
          <a:xfrm>
            <a:off x="1008487" y="5892670"/>
            <a:ext cx="1085491" cy="397673"/>
          </a:xfrm>
          <a:prstGeom prst="rect">
            <a:avLst/>
          </a:prstGeom>
          <a:noFill/>
        </p:spPr>
        <p:txBody>
          <a:bodyPr wrap="square" rtlCol="0">
            <a:spAutoFit/>
          </a:bodyPr>
          <a:lstStyle/>
          <a:p>
            <a:r>
              <a:rPr lang="en-US" altLang="zh-CN" sz="1984" dirty="0"/>
              <a:t>device</a:t>
            </a:r>
            <a:endParaRPr lang="zh-CN" altLang="en-US" sz="1984" dirty="0"/>
          </a:p>
        </p:txBody>
      </p:sp>
      <p:sp>
        <p:nvSpPr>
          <p:cNvPr id="5" name="文本框 4"/>
          <p:cNvSpPr txBox="1"/>
          <p:nvPr/>
        </p:nvSpPr>
        <p:spPr>
          <a:xfrm>
            <a:off x="8316171" y="5892670"/>
            <a:ext cx="947835" cy="397673"/>
          </a:xfrm>
          <a:prstGeom prst="rect">
            <a:avLst/>
          </a:prstGeom>
          <a:noFill/>
        </p:spPr>
        <p:txBody>
          <a:bodyPr wrap="square" rtlCol="0">
            <a:spAutoFit/>
          </a:bodyPr>
          <a:lstStyle/>
          <a:p>
            <a:r>
              <a:rPr lang="en-US" altLang="zh-CN" sz="1984" dirty="0"/>
              <a:t>host</a:t>
            </a:r>
            <a:endParaRPr lang="zh-CN" altLang="en-US" sz="1984" dirty="0"/>
          </a:p>
        </p:txBody>
      </p:sp>
    </p:spTree>
    <p:extLst>
      <p:ext uri="{BB962C8B-B14F-4D97-AF65-F5344CB8AC3E}">
        <p14:creationId xmlns:p14="http://schemas.microsoft.com/office/powerpoint/2010/main" val="8302937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18" name="Title 16"/>
          <p:cNvSpPr>
            <a:spLocks noGrp="1"/>
          </p:cNvSpPr>
          <p:nvPr>
            <p:ph type="title"/>
          </p:nvPr>
        </p:nvSpPr>
        <p:spPr>
          <a:xfrm>
            <a:off x="422261" y="155071"/>
            <a:ext cx="9153856" cy="1258196"/>
          </a:xfrm>
        </p:spPr>
        <p:txBody>
          <a:bodyPr>
            <a:normAutofit/>
          </a:bodyPr>
          <a:lstStyle/>
          <a:p>
            <a:r>
              <a:rPr lang="en-US" altLang="en-US" sz="3968" dirty="0"/>
              <a:t>Heterogeneous parallel computing</a:t>
            </a:r>
          </a:p>
        </p:txBody>
      </p:sp>
      <p:pic>
        <p:nvPicPr>
          <p:cNvPr id="2" name="图片 1"/>
          <p:cNvPicPr>
            <a:picLocks noChangeAspect="1"/>
          </p:cNvPicPr>
          <p:nvPr/>
        </p:nvPicPr>
        <p:blipFill>
          <a:blip r:embed="rId2"/>
          <a:stretch>
            <a:fillRect/>
          </a:stretch>
        </p:blipFill>
        <p:spPr>
          <a:xfrm>
            <a:off x="1162209" y="1957761"/>
            <a:ext cx="7673960" cy="4511187"/>
          </a:xfrm>
          <a:prstGeom prst="rect">
            <a:avLst/>
          </a:prstGeom>
        </p:spPr>
      </p:pic>
    </p:spTree>
    <p:extLst>
      <p:ext uri="{BB962C8B-B14F-4D97-AF65-F5344CB8AC3E}">
        <p14:creationId xmlns:p14="http://schemas.microsoft.com/office/powerpoint/2010/main" val="19189809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146885" y="1899610"/>
            <a:ext cx="7704608" cy="4569339"/>
          </a:xfrm>
          <a:prstGeom prst="rect">
            <a:avLst/>
          </a:prstGeom>
        </p:spPr>
      </p:pic>
      <p:sp>
        <p:nvSpPr>
          <p:cNvPr id="47118" name="Title 16"/>
          <p:cNvSpPr>
            <a:spLocks noGrp="1"/>
          </p:cNvSpPr>
          <p:nvPr>
            <p:ph type="title"/>
          </p:nvPr>
        </p:nvSpPr>
        <p:spPr>
          <a:xfrm>
            <a:off x="422261" y="155071"/>
            <a:ext cx="9153856" cy="1258196"/>
          </a:xfrm>
        </p:spPr>
        <p:txBody>
          <a:bodyPr>
            <a:normAutofit/>
          </a:bodyPr>
          <a:lstStyle/>
          <a:p>
            <a:r>
              <a:rPr lang="en-US" altLang="en-US" sz="3968" dirty="0"/>
              <a:t>Heterogeneous parallel computing</a:t>
            </a:r>
          </a:p>
        </p:txBody>
      </p:sp>
    </p:spTree>
    <p:extLst>
      <p:ext uri="{BB962C8B-B14F-4D97-AF65-F5344CB8AC3E}">
        <p14:creationId xmlns:p14="http://schemas.microsoft.com/office/powerpoint/2010/main" val="9419448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174202" y="1957760"/>
            <a:ext cx="7661967" cy="4511186"/>
          </a:xfrm>
          <a:prstGeom prst="rect">
            <a:avLst/>
          </a:prstGeom>
        </p:spPr>
      </p:pic>
      <p:sp>
        <p:nvSpPr>
          <p:cNvPr id="47118" name="Title 16"/>
          <p:cNvSpPr>
            <a:spLocks noGrp="1"/>
          </p:cNvSpPr>
          <p:nvPr>
            <p:ph type="title"/>
          </p:nvPr>
        </p:nvSpPr>
        <p:spPr>
          <a:xfrm>
            <a:off x="422261" y="155071"/>
            <a:ext cx="9153856" cy="1258196"/>
          </a:xfrm>
        </p:spPr>
        <p:txBody>
          <a:bodyPr>
            <a:normAutofit/>
          </a:bodyPr>
          <a:lstStyle/>
          <a:p>
            <a:r>
              <a:rPr lang="en-US" altLang="en-US" sz="3968" dirty="0"/>
              <a:t>Heterogeneous parallel computing</a:t>
            </a:r>
          </a:p>
        </p:txBody>
      </p:sp>
    </p:spTree>
    <p:extLst>
      <p:ext uri="{BB962C8B-B14F-4D97-AF65-F5344CB8AC3E}">
        <p14:creationId xmlns:p14="http://schemas.microsoft.com/office/powerpoint/2010/main" val="33081333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18" name="Title 16"/>
          <p:cNvSpPr>
            <a:spLocks noGrp="1"/>
          </p:cNvSpPr>
          <p:nvPr>
            <p:ph type="title"/>
          </p:nvPr>
        </p:nvSpPr>
        <p:spPr>
          <a:xfrm>
            <a:off x="422261" y="155071"/>
            <a:ext cx="9153856" cy="1258196"/>
          </a:xfrm>
        </p:spPr>
        <p:txBody>
          <a:bodyPr>
            <a:normAutofit/>
          </a:bodyPr>
          <a:lstStyle/>
          <a:p>
            <a:r>
              <a:rPr lang="en-US" altLang="en-US" sz="3968" dirty="0"/>
              <a:t>Heterogeneous parallel computing</a:t>
            </a:r>
          </a:p>
        </p:txBody>
      </p:sp>
      <p:pic>
        <p:nvPicPr>
          <p:cNvPr id="3" name="图片 2"/>
          <p:cNvPicPr>
            <a:picLocks noChangeAspect="1"/>
          </p:cNvPicPr>
          <p:nvPr/>
        </p:nvPicPr>
        <p:blipFill>
          <a:blip r:embed="rId2"/>
          <a:stretch>
            <a:fillRect/>
          </a:stretch>
        </p:blipFill>
        <p:spPr>
          <a:xfrm>
            <a:off x="1510714" y="1618546"/>
            <a:ext cx="6724961" cy="4621415"/>
          </a:xfrm>
          <a:prstGeom prst="rect">
            <a:avLst/>
          </a:prstGeom>
        </p:spPr>
      </p:pic>
      <p:sp>
        <p:nvSpPr>
          <p:cNvPr id="4" name="文本框 3"/>
          <p:cNvSpPr txBox="1"/>
          <p:nvPr/>
        </p:nvSpPr>
        <p:spPr>
          <a:xfrm>
            <a:off x="2559188" y="6171427"/>
            <a:ext cx="1306434" cy="397673"/>
          </a:xfrm>
          <a:prstGeom prst="rect">
            <a:avLst/>
          </a:prstGeom>
          <a:noFill/>
        </p:spPr>
        <p:txBody>
          <a:bodyPr wrap="square" rtlCol="0">
            <a:spAutoFit/>
          </a:bodyPr>
          <a:lstStyle/>
          <a:p>
            <a:r>
              <a:rPr lang="en-US" altLang="zh-CN" sz="1984" dirty="0"/>
              <a:t>Host code</a:t>
            </a:r>
            <a:endParaRPr lang="zh-CN" altLang="en-US" sz="1984" dirty="0"/>
          </a:p>
        </p:txBody>
      </p:sp>
      <p:sp>
        <p:nvSpPr>
          <p:cNvPr id="5" name="文本框 4"/>
          <p:cNvSpPr txBox="1"/>
          <p:nvPr/>
        </p:nvSpPr>
        <p:spPr>
          <a:xfrm>
            <a:off x="5883506" y="6210886"/>
            <a:ext cx="1938378" cy="397673"/>
          </a:xfrm>
          <a:prstGeom prst="rect">
            <a:avLst/>
          </a:prstGeom>
          <a:noFill/>
        </p:spPr>
        <p:txBody>
          <a:bodyPr wrap="square" rtlCol="0">
            <a:spAutoFit/>
          </a:bodyPr>
          <a:lstStyle/>
          <a:p>
            <a:r>
              <a:rPr lang="en-US" altLang="zh-CN" sz="1984" dirty="0"/>
              <a:t>Device kernels</a:t>
            </a:r>
            <a:endParaRPr lang="zh-CN" altLang="en-US" sz="1984" dirty="0"/>
          </a:p>
        </p:txBody>
      </p:sp>
    </p:spTree>
    <p:extLst>
      <p:ext uri="{BB962C8B-B14F-4D97-AF65-F5344CB8AC3E}">
        <p14:creationId xmlns:p14="http://schemas.microsoft.com/office/powerpoint/2010/main" val="35382345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092482" y="1091952"/>
            <a:ext cx="7475679" cy="755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4" dirty="0">
                <a:solidFill>
                  <a:schemeClr val="tx1"/>
                </a:solidFill>
              </a:rPr>
              <a:t>Integrated C programs with CUDA extensions</a:t>
            </a:r>
          </a:p>
        </p:txBody>
      </p:sp>
      <p:sp>
        <p:nvSpPr>
          <p:cNvPr id="7" name="Rectangle 6"/>
          <p:cNvSpPr/>
          <p:nvPr/>
        </p:nvSpPr>
        <p:spPr>
          <a:xfrm>
            <a:off x="1092482" y="2351898"/>
            <a:ext cx="7559675" cy="10079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4" dirty="0">
                <a:solidFill>
                  <a:schemeClr val="tx1"/>
                </a:solidFill>
              </a:rPr>
              <a:t>NVCC Compiler</a:t>
            </a:r>
          </a:p>
        </p:txBody>
      </p:sp>
      <p:sp>
        <p:nvSpPr>
          <p:cNvPr id="8" name="Rectangle 7"/>
          <p:cNvSpPr/>
          <p:nvPr/>
        </p:nvSpPr>
        <p:spPr>
          <a:xfrm>
            <a:off x="1092482" y="4283815"/>
            <a:ext cx="3527848" cy="10919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4" dirty="0">
                <a:solidFill>
                  <a:schemeClr val="tx1"/>
                </a:solidFill>
              </a:rPr>
              <a:t>Host C Compiler/ Linker</a:t>
            </a:r>
          </a:p>
        </p:txBody>
      </p:sp>
      <p:sp>
        <p:nvSpPr>
          <p:cNvPr id="11" name="Right Arrow 10"/>
          <p:cNvSpPr/>
          <p:nvPr/>
        </p:nvSpPr>
        <p:spPr>
          <a:xfrm rot="5400000">
            <a:off x="4557333" y="1784923"/>
            <a:ext cx="545977" cy="5039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984"/>
          </a:p>
        </p:txBody>
      </p:sp>
      <p:sp>
        <p:nvSpPr>
          <p:cNvPr id="12" name="Right Arrow 11"/>
          <p:cNvSpPr/>
          <p:nvPr/>
        </p:nvSpPr>
        <p:spPr>
          <a:xfrm rot="5400000">
            <a:off x="2940402" y="3527848"/>
            <a:ext cx="755968" cy="5879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984"/>
          </a:p>
        </p:txBody>
      </p:sp>
      <p:sp>
        <p:nvSpPr>
          <p:cNvPr id="47111" name="TextBox 12"/>
          <p:cNvSpPr txBox="1">
            <a:spLocks noChangeArrowheads="1"/>
          </p:cNvSpPr>
          <p:nvPr/>
        </p:nvSpPr>
        <p:spPr bwMode="auto">
          <a:xfrm>
            <a:off x="1260475" y="3611844"/>
            <a:ext cx="1787669" cy="49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Palatino" charset="0"/>
                <a:ea typeface="MS PGothic" panose="020B0600070205080204" pitchFamily="34" charset="-128"/>
              </a:defRPr>
            </a:lvl1pPr>
            <a:lvl2pPr marL="742950" indent="-285750" eaLnBrk="0" hangingPunct="0">
              <a:defRPr sz="2400">
                <a:solidFill>
                  <a:schemeClr val="tx1"/>
                </a:solidFill>
                <a:latin typeface="Palatino" charset="0"/>
                <a:ea typeface="MS PGothic" panose="020B0600070205080204" pitchFamily="34" charset="-128"/>
              </a:defRPr>
            </a:lvl2pPr>
            <a:lvl3pPr marL="1143000" indent="-228600" eaLnBrk="0" hangingPunct="0">
              <a:defRPr sz="2400">
                <a:solidFill>
                  <a:schemeClr val="tx1"/>
                </a:solidFill>
                <a:latin typeface="Palatino" charset="0"/>
                <a:ea typeface="MS PGothic" panose="020B0600070205080204" pitchFamily="34" charset="-128"/>
              </a:defRPr>
            </a:lvl3pPr>
            <a:lvl4pPr marL="1600200" indent="-228600" eaLnBrk="0" hangingPunct="0">
              <a:defRPr sz="2400">
                <a:solidFill>
                  <a:schemeClr val="tx1"/>
                </a:solidFill>
                <a:latin typeface="Palatino" charset="0"/>
                <a:ea typeface="MS PGothic" panose="020B0600070205080204" pitchFamily="34" charset="-128"/>
              </a:defRPr>
            </a:lvl4pPr>
            <a:lvl5pPr marL="2057400" indent="-228600" eaLnBrk="0" hangingPunct="0">
              <a:defRPr sz="2400">
                <a:solidFill>
                  <a:schemeClr val="tx1"/>
                </a:solidFill>
                <a:latin typeface="Palatino"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9pPr>
          </a:lstStyle>
          <a:p>
            <a:pPr eaLnBrk="1" hangingPunct="1"/>
            <a:r>
              <a:rPr lang="en-US" altLang="en-US" sz="2646"/>
              <a:t>Host Code</a:t>
            </a:r>
          </a:p>
        </p:txBody>
      </p:sp>
      <p:sp>
        <p:nvSpPr>
          <p:cNvPr id="14" name="Down Arrow 13"/>
          <p:cNvSpPr/>
          <p:nvPr/>
        </p:nvSpPr>
        <p:spPr>
          <a:xfrm>
            <a:off x="5880276" y="3443851"/>
            <a:ext cx="587975" cy="7559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984"/>
          </a:p>
        </p:txBody>
      </p:sp>
      <p:sp>
        <p:nvSpPr>
          <p:cNvPr id="47113" name="TextBox 14"/>
          <p:cNvSpPr txBox="1">
            <a:spLocks noChangeArrowheads="1"/>
          </p:cNvSpPr>
          <p:nvPr/>
        </p:nvSpPr>
        <p:spPr bwMode="auto">
          <a:xfrm>
            <a:off x="6477950" y="3611844"/>
            <a:ext cx="2178802" cy="49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Palatino" charset="0"/>
                <a:ea typeface="MS PGothic" panose="020B0600070205080204" pitchFamily="34" charset="-128"/>
              </a:defRPr>
            </a:lvl1pPr>
            <a:lvl2pPr marL="742950" indent="-285750" eaLnBrk="0" hangingPunct="0">
              <a:defRPr sz="2400">
                <a:solidFill>
                  <a:schemeClr val="tx1"/>
                </a:solidFill>
                <a:latin typeface="Palatino" charset="0"/>
                <a:ea typeface="MS PGothic" panose="020B0600070205080204" pitchFamily="34" charset="-128"/>
              </a:defRPr>
            </a:lvl2pPr>
            <a:lvl3pPr marL="1143000" indent="-228600" eaLnBrk="0" hangingPunct="0">
              <a:defRPr sz="2400">
                <a:solidFill>
                  <a:schemeClr val="tx1"/>
                </a:solidFill>
                <a:latin typeface="Palatino" charset="0"/>
                <a:ea typeface="MS PGothic" panose="020B0600070205080204" pitchFamily="34" charset="-128"/>
              </a:defRPr>
            </a:lvl3pPr>
            <a:lvl4pPr marL="1600200" indent="-228600" eaLnBrk="0" hangingPunct="0">
              <a:defRPr sz="2400">
                <a:solidFill>
                  <a:schemeClr val="tx1"/>
                </a:solidFill>
                <a:latin typeface="Palatino" charset="0"/>
                <a:ea typeface="MS PGothic" panose="020B0600070205080204" pitchFamily="34" charset="-128"/>
              </a:defRPr>
            </a:lvl4pPr>
            <a:lvl5pPr marL="2057400" indent="-228600" eaLnBrk="0" hangingPunct="0">
              <a:defRPr sz="2400">
                <a:solidFill>
                  <a:schemeClr val="tx1"/>
                </a:solidFill>
                <a:latin typeface="Palatino"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9pPr>
          </a:lstStyle>
          <a:p>
            <a:pPr eaLnBrk="1" hangingPunct="1"/>
            <a:r>
              <a:rPr lang="en-US" altLang="en-US" sz="2646" dirty="0"/>
              <a:t>Device Code </a:t>
            </a:r>
          </a:p>
        </p:txBody>
      </p:sp>
      <p:sp>
        <p:nvSpPr>
          <p:cNvPr id="16" name="Down Arrow 15"/>
          <p:cNvSpPr/>
          <p:nvPr/>
        </p:nvSpPr>
        <p:spPr>
          <a:xfrm>
            <a:off x="3024399" y="5543761"/>
            <a:ext cx="587975" cy="6719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984"/>
          </a:p>
        </p:txBody>
      </p:sp>
      <p:sp>
        <p:nvSpPr>
          <p:cNvPr id="18" name="Rectangle 17"/>
          <p:cNvSpPr/>
          <p:nvPr/>
        </p:nvSpPr>
        <p:spPr>
          <a:xfrm>
            <a:off x="5124309" y="4283815"/>
            <a:ext cx="3527848" cy="10919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4" dirty="0">
                <a:solidFill>
                  <a:schemeClr val="tx1"/>
                </a:solidFill>
              </a:rPr>
              <a:t>Device Just-in-Time Compiler</a:t>
            </a:r>
          </a:p>
        </p:txBody>
      </p:sp>
      <p:sp>
        <p:nvSpPr>
          <p:cNvPr id="19" name="Down Arrow 18"/>
          <p:cNvSpPr/>
          <p:nvPr/>
        </p:nvSpPr>
        <p:spPr>
          <a:xfrm>
            <a:off x="5964272" y="5459765"/>
            <a:ext cx="587975" cy="7559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984"/>
          </a:p>
        </p:txBody>
      </p:sp>
      <p:sp>
        <p:nvSpPr>
          <p:cNvPr id="20" name="Rectangle 19"/>
          <p:cNvSpPr/>
          <p:nvPr/>
        </p:nvSpPr>
        <p:spPr>
          <a:xfrm>
            <a:off x="1176478" y="6215733"/>
            <a:ext cx="7475679" cy="694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84" dirty="0">
                <a:solidFill>
                  <a:schemeClr val="tx1"/>
                </a:solidFill>
              </a:rPr>
              <a:t>Heterogeneous Computing Platform with</a:t>
            </a:r>
          </a:p>
          <a:p>
            <a:pPr algn="ctr">
              <a:defRPr/>
            </a:pPr>
            <a:r>
              <a:rPr lang="en-US" sz="1984" dirty="0">
                <a:solidFill>
                  <a:schemeClr val="tx1"/>
                </a:solidFill>
              </a:rPr>
              <a:t>CPUs, GPUs</a:t>
            </a:r>
          </a:p>
        </p:txBody>
      </p:sp>
      <p:sp>
        <p:nvSpPr>
          <p:cNvPr id="47118" name="Title 16"/>
          <p:cNvSpPr>
            <a:spLocks noGrp="1"/>
          </p:cNvSpPr>
          <p:nvPr>
            <p:ph type="title"/>
          </p:nvPr>
        </p:nvSpPr>
        <p:spPr>
          <a:xfrm>
            <a:off x="253393" y="128619"/>
            <a:ext cx="9153856" cy="1258196"/>
          </a:xfrm>
        </p:spPr>
        <p:txBody>
          <a:bodyPr>
            <a:normAutofit/>
          </a:bodyPr>
          <a:lstStyle/>
          <a:p>
            <a:pPr eaLnBrk="1" hangingPunct="1"/>
            <a:r>
              <a:rPr lang="en-US" altLang="en-US" sz="3968" dirty="0"/>
              <a:t>Compiling A CUDA Program</a:t>
            </a:r>
          </a:p>
        </p:txBody>
      </p:sp>
    </p:spTree>
    <p:extLst>
      <p:ext uri="{BB962C8B-B14F-4D97-AF65-F5344CB8AC3E}">
        <p14:creationId xmlns:p14="http://schemas.microsoft.com/office/powerpoint/2010/main" val="11356580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18" name="Title 16"/>
          <p:cNvSpPr>
            <a:spLocks noGrp="1"/>
          </p:cNvSpPr>
          <p:nvPr>
            <p:ph type="title"/>
          </p:nvPr>
        </p:nvSpPr>
        <p:spPr>
          <a:xfrm>
            <a:off x="253393" y="128619"/>
            <a:ext cx="9153856" cy="1258196"/>
          </a:xfrm>
        </p:spPr>
        <p:txBody>
          <a:bodyPr>
            <a:normAutofit/>
          </a:bodyPr>
          <a:lstStyle/>
          <a:p>
            <a:pPr eaLnBrk="1" hangingPunct="1"/>
            <a:r>
              <a:rPr lang="en-US" altLang="en-US" sz="3968" dirty="0"/>
              <a:t>Compiling A CUDA Program (MSVC)</a:t>
            </a:r>
          </a:p>
        </p:txBody>
      </p:sp>
      <p:pic>
        <p:nvPicPr>
          <p:cNvPr id="2" name="图片 1"/>
          <p:cNvPicPr>
            <a:picLocks noChangeAspect="1"/>
          </p:cNvPicPr>
          <p:nvPr/>
        </p:nvPicPr>
        <p:blipFill>
          <a:blip r:embed="rId2"/>
          <a:stretch>
            <a:fillRect/>
          </a:stretch>
        </p:blipFill>
        <p:spPr>
          <a:xfrm>
            <a:off x="4683236" y="1386815"/>
            <a:ext cx="4543569" cy="5867227"/>
          </a:xfrm>
          <a:prstGeom prst="rect">
            <a:avLst/>
          </a:prstGeom>
        </p:spPr>
      </p:pic>
      <p:sp>
        <p:nvSpPr>
          <p:cNvPr id="3" name="矩形 2"/>
          <p:cNvSpPr/>
          <p:nvPr/>
        </p:nvSpPr>
        <p:spPr>
          <a:xfrm>
            <a:off x="760903" y="2489548"/>
            <a:ext cx="3741889" cy="3416320"/>
          </a:xfrm>
          <a:prstGeom prst="rect">
            <a:avLst/>
          </a:prstGeom>
        </p:spPr>
        <p:txBody>
          <a:bodyPr wrap="square">
            <a:spAutoFit/>
          </a:bodyPr>
          <a:lstStyle/>
          <a:p>
            <a:pPr marL="285750" indent="-285750">
              <a:buFont typeface="Arial" panose="020B0604020202020204" pitchFamily="34" charset="0"/>
              <a:buChar char="•"/>
            </a:pPr>
            <a:r>
              <a:rPr lang="en-US" dirty="0"/>
              <a:t>CUDA</a:t>
            </a:r>
            <a:r>
              <a:rPr lang="zh-CN" altLang="en-US" dirty="0"/>
              <a:t>源文件（*</a:t>
            </a:r>
            <a:r>
              <a:rPr lang="en-US" altLang="zh-CN" dirty="0"/>
              <a:t>.</a:t>
            </a:r>
            <a:r>
              <a:rPr lang="en-US" dirty="0"/>
              <a:t>cu）</a:t>
            </a:r>
            <a:r>
              <a:rPr lang="zh-CN" altLang="en-US" dirty="0"/>
              <a:t>由</a:t>
            </a:r>
            <a:r>
              <a:rPr lang="en-US" dirty="0" err="1"/>
              <a:t>nvcc</a:t>
            </a:r>
            <a:r>
              <a:rPr lang="zh-CN" altLang="en-US" dirty="0"/>
              <a:t>编译器编译。</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现有的</a:t>
            </a:r>
            <a:r>
              <a:rPr lang="en-US" dirty="0" err="1"/>
              <a:t>cuda.rules</a:t>
            </a:r>
            <a:r>
              <a:rPr lang="zh-CN" altLang="en-US" dirty="0"/>
              <a:t>文件为</a:t>
            </a:r>
            <a:r>
              <a:rPr lang="en-US" dirty="0"/>
              <a:t>CUDA</a:t>
            </a:r>
            <a:r>
              <a:rPr lang="zh-CN" altLang="en-US" dirty="0"/>
              <a:t>源文件创建属性页面。 </a:t>
            </a:r>
            <a:endParaRPr lang="en-US" altLang="zh-CN" dirty="0"/>
          </a:p>
          <a:p>
            <a:pPr marL="742950" lvl="1" indent="-285750">
              <a:buFont typeface="Arial" panose="020B0604020202020204" pitchFamily="34" charset="0"/>
              <a:buChar char="•"/>
            </a:pPr>
            <a:r>
              <a:rPr lang="zh-CN" altLang="en-US" dirty="0"/>
              <a:t>以与配置</a:t>
            </a:r>
            <a:r>
              <a:rPr lang="en-US" dirty="0"/>
              <a:t>C</a:t>
            </a:r>
            <a:r>
              <a:rPr lang="zh-CN" altLang="en-US" dirty="0"/>
              <a:t>编译器相同的方式配置</a:t>
            </a:r>
            <a:r>
              <a:rPr lang="en-US" dirty="0" err="1"/>
              <a:t>nvcc</a:t>
            </a:r>
            <a:r>
              <a:rPr lang="en-US" dirty="0"/>
              <a:t>。 </a:t>
            </a:r>
          </a:p>
          <a:p>
            <a:pPr marL="742950" lvl="1" indent="-285750">
              <a:buFont typeface="Arial" panose="020B0604020202020204" pitchFamily="34" charset="0"/>
              <a:buChar char="•"/>
            </a:pPr>
            <a:r>
              <a:rPr lang="zh-CN" altLang="en-US" dirty="0"/>
              <a:t>优化和包含目录等选项可以从项目默认设置中继承。</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t>
            </a:r>
            <a:r>
              <a:rPr lang="zh-CN" altLang="en-US" dirty="0"/>
              <a:t>和</a:t>
            </a:r>
            <a:r>
              <a:rPr lang="en-US" dirty="0"/>
              <a:t>C++</a:t>
            </a:r>
            <a:r>
              <a:rPr lang="zh-CN" altLang="en-US" dirty="0"/>
              <a:t>文件使用</a:t>
            </a:r>
            <a:r>
              <a:rPr lang="en-US" dirty="0" err="1"/>
              <a:t>cl（MSVCC</a:t>
            </a:r>
            <a:r>
              <a:rPr lang="zh-CN" altLang="en-US" dirty="0"/>
              <a:t>编译器）进行编译。</a:t>
            </a:r>
          </a:p>
        </p:txBody>
      </p:sp>
    </p:spTree>
    <p:extLst>
      <p:ext uri="{BB962C8B-B14F-4D97-AF65-F5344CB8AC3E}">
        <p14:creationId xmlns:p14="http://schemas.microsoft.com/office/powerpoint/2010/main" val="2393605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
          <p:cNvSpPr>
            <a:spLocks noGrp="1" noChangeArrowheads="1"/>
          </p:cNvSpPr>
          <p:nvPr>
            <p:ph type="title"/>
          </p:nvPr>
        </p:nvSpPr>
        <p:spPr>
          <a:xfrm>
            <a:off x="238519" y="204741"/>
            <a:ext cx="9575588" cy="775216"/>
          </a:xfrm>
        </p:spPr>
        <p:txBody>
          <a:bodyPr>
            <a:normAutofit/>
          </a:bodyPr>
          <a:lstStyle/>
          <a:p>
            <a:pPr>
              <a:tabLst>
                <a:tab pos="0" algn="l"/>
                <a:tab pos="1007943" algn="l"/>
                <a:tab pos="2015886" algn="l"/>
                <a:tab pos="3023829" algn="l"/>
                <a:tab pos="4031772" algn="l"/>
                <a:tab pos="5039716" algn="l"/>
                <a:tab pos="6047659" algn="l"/>
                <a:tab pos="7055602" algn="l"/>
                <a:tab pos="8063545" algn="l"/>
                <a:tab pos="9071488" algn="l"/>
                <a:tab pos="10079431" algn="l"/>
                <a:tab pos="11087374" algn="l"/>
              </a:tabLst>
            </a:pPr>
            <a:r>
              <a:rPr lang="en-US" altLang="en-US" sz="3968" dirty="0"/>
              <a:t>CUDA/</a:t>
            </a:r>
            <a:r>
              <a:rPr lang="en-US" altLang="en-US" sz="3968" dirty="0" err="1"/>
              <a:t>OpenCL</a:t>
            </a:r>
            <a:r>
              <a:rPr lang="en-US" altLang="en-US" sz="3968" dirty="0"/>
              <a:t> – Execution Model</a:t>
            </a:r>
          </a:p>
        </p:txBody>
      </p:sp>
      <p:sp>
        <p:nvSpPr>
          <p:cNvPr id="23555" name="Rectangle 2"/>
          <p:cNvSpPr>
            <a:spLocks noGrp="1" noChangeArrowheads="1"/>
          </p:cNvSpPr>
          <p:nvPr>
            <p:ph type="body" idx="1"/>
          </p:nvPr>
        </p:nvSpPr>
        <p:spPr>
          <a:xfrm>
            <a:off x="490508" y="1299252"/>
            <a:ext cx="7899160" cy="1546933"/>
          </a:xfrm>
        </p:spPr>
        <p:txBody>
          <a:bodyPr>
            <a:normAutofit/>
          </a:bodyPr>
          <a:lstStyle/>
          <a:p>
            <a:pPr marL="503972" indent="-503972">
              <a:tabLst>
                <a:tab pos="1132187" algn="l"/>
                <a:tab pos="2140130" algn="l"/>
                <a:tab pos="3148073" algn="l"/>
                <a:tab pos="4156016" algn="l"/>
                <a:tab pos="5163959" algn="l"/>
                <a:tab pos="6171902" algn="l"/>
                <a:tab pos="7179845" algn="l"/>
                <a:tab pos="8187788" algn="l"/>
                <a:tab pos="9195732" algn="l"/>
                <a:tab pos="10203675" algn="l"/>
                <a:tab pos="11211618" algn="l"/>
              </a:tabLst>
            </a:pPr>
            <a:r>
              <a:rPr lang="en-US" altLang="en-US" sz="2646" dirty="0"/>
              <a:t>Integrated </a:t>
            </a:r>
            <a:r>
              <a:rPr lang="en-US" altLang="en-US" sz="2646" dirty="0" err="1"/>
              <a:t>host+device</a:t>
            </a:r>
            <a:r>
              <a:rPr lang="en-US" altLang="en-US" sz="2646" dirty="0"/>
              <a:t> app C program</a:t>
            </a:r>
          </a:p>
          <a:p>
            <a:pPr marL="1072690" lvl="1" indent="-442726">
              <a:tabLst>
                <a:tab pos="1132187" algn="l"/>
                <a:tab pos="2140130" algn="l"/>
                <a:tab pos="3148073" algn="l"/>
                <a:tab pos="4156016" algn="l"/>
                <a:tab pos="5163959" algn="l"/>
                <a:tab pos="6171902" algn="l"/>
                <a:tab pos="7179845" algn="l"/>
                <a:tab pos="8187788" algn="l"/>
                <a:tab pos="9195732" algn="l"/>
                <a:tab pos="10203675" algn="l"/>
                <a:tab pos="11211618" algn="l"/>
              </a:tabLst>
            </a:pPr>
            <a:r>
              <a:rPr lang="zh-CN" altLang="en-US" sz="2205" dirty="0"/>
              <a:t>在</a:t>
            </a:r>
            <a:r>
              <a:rPr lang="en-US" altLang="zh-CN" sz="2205" dirty="0"/>
              <a:t>host</a:t>
            </a:r>
            <a:r>
              <a:rPr lang="zh-CN" altLang="en-US" sz="2205" dirty="0"/>
              <a:t>端</a:t>
            </a:r>
            <a:r>
              <a:rPr lang="en-US" altLang="en-US" sz="2205" dirty="0"/>
              <a:t>C</a:t>
            </a:r>
            <a:r>
              <a:rPr lang="zh-CN" altLang="en-US" sz="2205" dirty="0"/>
              <a:t>代码中中执行串行或轻度并行任务</a:t>
            </a:r>
          </a:p>
          <a:p>
            <a:pPr marL="1072690" lvl="1" indent="-442726">
              <a:tabLst>
                <a:tab pos="1132187" algn="l"/>
                <a:tab pos="2140130" algn="l"/>
                <a:tab pos="3148073" algn="l"/>
                <a:tab pos="4156016" algn="l"/>
                <a:tab pos="5163959" algn="l"/>
                <a:tab pos="6171902" algn="l"/>
                <a:tab pos="7179845" algn="l"/>
                <a:tab pos="8187788" algn="l"/>
                <a:tab pos="9195732" algn="l"/>
                <a:tab pos="10203675" algn="l"/>
                <a:tab pos="11211618" algn="l"/>
              </a:tabLst>
            </a:pPr>
            <a:r>
              <a:rPr lang="zh-CN" altLang="en-US" sz="2205" dirty="0"/>
              <a:t>在设备</a:t>
            </a:r>
            <a:r>
              <a:rPr lang="en-US" altLang="zh-CN" sz="2205" dirty="0"/>
              <a:t>device</a:t>
            </a:r>
            <a:r>
              <a:rPr lang="zh-CN" altLang="en-US" sz="2205" dirty="0"/>
              <a:t>端的</a:t>
            </a:r>
            <a:r>
              <a:rPr lang="en-US" altLang="en-US" sz="2205" dirty="0"/>
              <a:t>SPMD</a:t>
            </a:r>
            <a:r>
              <a:rPr lang="zh-CN" altLang="en-US" sz="2205" dirty="0"/>
              <a:t>内核</a:t>
            </a:r>
            <a:r>
              <a:rPr lang="en-US" altLang="en-US" sz="2205" dirty="0"/>
              <a:t>C</a:t>
            </a:r>
            <a:r>
              <a:rPr lang="zh-CN" altLang="en-US" sz="2205" dirty="0"/>
              <a:t>代码中执行高并行任务</a:t>
            </a:r>
          </a:p>
        </p:txBody>
      </p:sp>
      <p:sp>
        <p:nvSpPr>
          <p:cNvPr id="23564" name="Slide Number Placeholder 128"/>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46">
                <a:solidFill>
                  <a:schemeClr val="tx1"/>
                </a:solidFill>
                <a:latin typeface="Palatino" charset="0"/>
                <a:ea typeface="MS PGothic" panose="020B0600070205080204" pitchFamily="34" charset="-128"/>
              </a:defRPr>
            </a:lvl1pPr>
            <a:lvl2pPr marL="818954" indent="-314982" eaLnBrk="0" hangingPunct="0">
              <a:defRPr sz="2646">
                <a:solidFill>
                  <a:schemeClr val="tx1"/>
                </a:solidFill>
                <a:latin typeface="Palatino" charset="0"/>
                <a:ea typeface="MS PGothic" panose="020B0600070205080204" pitchFamily="34" charset="-128"/>
              </a:defRPr>
            </a:lvl2pPr>
            <a:lvl3pPr marL="1259929" indent="-251986" eaLnBrk="0" hangingPunct="0">
              <a:defRPr sz="2646">
                <a:solidFill>
                  <a:schemeClr val="tx1"/>
                </a:solidFill>
                <a:latin typeface="Palatino" charset="0"/>
                <a:ea typeface="MS PGothic" panose="020B0600070205080204" pitchFamily="34" charset="-128"/>
              </a:defRPr>
            </a:lvl3pPr>
            <a:lvl4pPr marL="1763900" indent="-251986" eaLnBrk="0" hangingPunct="0">
              <a:defRPr sz="2646">
                <a:solidFill>
                  <a:schemeClr val="tx1"/>
                </a:solidFill>
                <a:latin typeface="Palatino" charset="0"/>
                <a:ea typeface="MS PGothic" panose="020B0600070205080204" pitchFamily="34" charset="-128"/>
              </a:defRPr>
            </a:lvl4pPr>
            <a:lvl5pPr marL="2267872" indent="-251986" eaLnBrk="0" hangingPunct="0">
              <a:defRPr sz="2646">
                <a:solidFill>
                  <a:schemeClr val="tx1"/>
                </a:solidFill>
                <a:latin typeface="Palatino" charset="0"/>
                <a:ea typeface="MS PGothic" panose="020B0600070205080204" pitchFamily="34" charset="-128"/>
              </a:defRPr>
            </a:lvl5pPr>
            <a:lvl6pPr marL="2771844" indent="-251986" eaLnBrk="0" fontAlgn="base" hangingPunct="0">
              <a:spcBef>
                <a:spcPct val="0"/>
              </a:spcBef>
              <a:spcAft>
                <a:spcPct val="0"/>
              </a:spcAft>
              <a:defRPr sz="2646">
                <a:solidFill>
                  <a:schemeClr val="tx1"/>
                </a:solidFill>
                <a:latin typeface="Palatino" charset="0"/>
                <a:ea typeface="MS PGothic" panose="020B0600070205080204" pitchFamily="34" charset="-128"/>
              </a:defRPr>
            </a:lvl6pPr>
            <a:lvl7pPr marL="3275815" indent="-251986" eaLnBrk="0" fontAlgn="base" hangingPunct="0">
              <a:spcBef>
                <a:spcPct val="0"/>
              </a:spcBef>
              <a:spcAft>
                <a:spcPct val="0"/>
              </a:spcAft>
              <a:defRPr sz="2646">
                <a:solidFill>
                  <a:schemeClr val="tx1"/>
                </a:solidFill>
                <a:latin typeface="Palatino" charset="0"/>
                <a:ea typeface="MS PGothic" panose="020B0600070205080204" pitchFamily="34" charset="-128"/>
              </a:defRPr>
            </a:lvl7pPr>
            <a:lvl8pPr marL="3779787" indent="-251986" eaLnBrk="0" fontAlgn="base" hangingPunct="0">
              <a:spcBef>
                <a:spcPct val="0"/>
              </a:spcBef>
              <a:spcAft>
                <a:spcPct val="0"/>
              </a:spcAft>
              <a:defRPr sz="2646">
                <a:solidFill>
                  <a:schemeClr val="tx1"/>
                </a:solidFill>
                <a:latin typeface="Palatino" charset="0"/>
                <a:ea typeface="MS PGothic" panose="020B0600070205080204" pitchFamily="34" charset="-128"/>
              </a:defRPr>
            </a:lvl8pPr>
            <a:lvl9pPr marL="4283758" indent="-251986" eaLnBrk="0" fontAlgn="base" hangingPunct="0">
              <a:spcBef>
                <a:spcPct val="0"/>
              </a:spcBef>
              <a:spcAft>
                <a:spcPct val="0"/>
              </a:spcAft>
              <a:defRPr sz="2646">
                <a:solidFill>
                  <a:schemeClr val="tx1"/>
                </a:solidFill>
                <a:latin typeface="Palatino" charset="0"/>
                <a:ea typeface="MS PGothic" panose="020B0600070205080204" pitchFamily="34" charset="-128"/>
              </a:defRPr>
            </a:lvl9pPr>
          </a:lstStyle>
          <a:p>
            <a:pPr eaLnBrk="1" hangingPunct="1"/>
            <a:fld id="{7C457156-C6AB-43DF-A4E1-F3ECE0F846CB}" type="slidenum">
              <a:rPr lang="en-US" altLang="en-US" sz="1543">
                <a:latin typeface="Times New Roman" panose="02020603050405020304" pitchFamily="18" charset="0"/>
              </a:rPr>
              <a:pPr eaLnBrk="1" hangingPunct="1"/>
              <a:t>38</a:t>
            </a:fld>
            <a:endParaRPr lang="en-US" altLang="en-US" sz="1543">
              <a:latin typeface="Times New Roman" panose="02020603050405020304" pitchFamily="18" charset="0"/>
            </a:endParaRPr>
          </a:p>
        </p:txBody>
      </p:sp>
      <p:grpSp>
        <p:nvGrpSpPr>
          <p:cNvPr id="2" name="组合 1"/>
          <p:cNvGrpSpPr/>
          <p:nvPr/>
        </p:nvGrpSpPr>
        <p:grpSpPr>
          <a:xfrm>
            <a:off x="684884" y="2713730"/>
            <a:ext cx="8682858" cy="3711244"/>
            <a:chOff x="546100" y="2389065"/>
            <a:chExt cx="7887493" cy="3650781"/>
          </a:xfrm>
        </p:grpSpPr>
        <p:sp>
          <p:nvSpPr>
            <p:cNvPr id="23556" name="Text Box 3"/>
            <p:cNvSpPr txBox="1">
              <a:spLocks noChangeArrowheads="1"/>
            </p:cNvSpPr>
            <p:nvPr/>
          </p:nvSpPr>
          <p:spPr bwMode="auto">
            <a:xfrm>
              <a:off x="1346200" y="2630365"/>
              <a:ext cx="2262188" cy="357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208" tIns="51588" rIns="99208" bIns="51588">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9pPr>
            </a:lstStyle>
            <a:p>
              <a:pPr algn="ctr" eaLnBrk="1" hangingPunct="1">
                <a:lnSpc>
                  <a:spcPct val="85000"/>
                </a:lnSpc>
                <a:spcBef>
                  <a:spcPts val="248"/>
                </a:spcBef>
                <a:buClr>
                  <a:srgbClr val="3333CC"/>
                </a:buClr>
              </a:pPr>
              <a:r>
                <a:rPr lang="en-US" altLang="en-US" sz="1984" b="1">
                  <a:solidFill>
                    <a:srgbClr val="3333CC"/>
                  </a:solidFill>
                  <a:latin typeface="Arial" panose="020B0604020202020204" pitchFamily="34" charset="0"/>
                </a:rPr>
                <a:t>Serial Code (host)</a:t>
              </a:r>
              <a:r>
                <a:rPr lang="ar-SA" altLang="en-US" sz="1984" b="1">
                  <a:solidFill>
                    <a:srgbClr val="3333CC"/>
                  </a:solidFill>
                  <a:latin typeface="Arial" panose="020B0604020202020204" pitchFamily="34" charset="0"/>
                </a:rPr>
                <a:t>‏</a:t>
              </a:r>
              <a:endParaRPr lang="en-US" altLang="en-US" sz="1984" b="1">
                <a:solidFill>
                  <a:srgbClr val="3333CC"/>
                </a:solidFill>
                <a:latin typeface="Arial" panose="020B0604020202020204" pitchFamily="34" charset="0"/>
              </a:endParaRPr>
            </a:p>
          </p:txBody>
        </p:sp>
        <p:grpSp>
          <p:nvGrpSpPr>
            <p:cNvPr id="23557" name="Group 4"/>
            <p:cNvGrpSpPr>
              <a:grpSpLocks/>
            </p:cNvGrpSpPr>
            <p:nvPr/>
          </p:nvGrpSpPr>
          <p:grpSpPr bwMode="auto">
            <a:xfrm>
              <a:off x="4471987" y="3284417"/>
              <a:ext cx="3927474" cy="835026"/>
              <a:chOff x="2817" y="2296"/>
              <a:chExt cx="2474" cy="526"/>
            </a:xfrm>
          </p:grpSpPr>
          <p:sp>
            <p:nvSpPr>
              <p:cNvPr id="23623" name="Rectangle 5"/>
              <p:cNvSpPr>
                <a:spLocks noChangeArrowheads="1"/>
              </p:cNvSpPr>
              <p:nvPr/>
            </p:nvSpPr>
            <p:spPr bwMode="auto">
              <a:xfrm>
                <a:off x="2817" y="2296"/>
                <a:ext cx="2474" cy="526"/>
              </a:xfrm>
              <a:prstGeom prst="rect">
                <a:avLst/>
              </a:prstGeom>
              <a:noFill/>
              <a:ln w="28440">
                <a:solidFill>
                  <a:srgbClr val="00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Palatino" charset="0"/>
                    <a:ea typeface="MS PGothic" panose="020B0600070205080204" pitchFamily="34" charset="-128"/>
                  </a:defRPr>
                </a:lvl1pPr>
                <a:lvl2pPr marL="742950" indent="-285750" eaLnBrk="0" hangingPunct="0">
                  <a:defRPr sz="2400">
                    <a:solidFill>
                      <a:schemeClr val="tx1"/>
                    </a:solidFill>
                    <a:latin typeface="Palatino" charset="0"/>
                    <a:ea typeface="MS PGothic" panose="020B0600070205080204" pitchFamily="34" charset="-128"/>
                  </a:defRPr>
                </a:lvl2pPr>
                <a:lvl3pPr marL="1143000" indent="-228600" eaLnBrk="0" hangingPunct="0">
                  <a:defRPr sz="2400">
                    <a:solidFill>
                      <a:schemeClr val="tx1"/>
                    </a:solidFill>
                    <a:latin typeface="Palatino" charset="0"/>
                    <a:ea typeface="MS PGothic" panose="020B0600070205080204" pitchFamily="34" charset="-128"/>
                  </a:defRPr>
                </a:lvl3pPr>
                <a:lvl4pPr marL="1600200" indent="-228600" eaLnBrk="0" hangingPunct="0">
                  <a:defRPr sz="2400">
                    <a:solidFill>
                      <a:schemeClr val="tx1"/>
                    </a:solidFill>
                    <a:latin typeface="Palatino" charset="0"/>
                    <a:ea typeface="MS PGothic" panose="020B0600070205080204" pitchFamily="34" charset="-128"/>
                  </a:defRPr>
                </a:lvl4pPr>
                <a:lvl5pPr marL="2057400" indent="-228600" eaLnBrk="0" hangingPunct="0">
                  <a:defRPr sz="2400">
                    <a:solidFill>
                      <a:schemeClr val="tx1"/>
                    </a:solidFill>
                    <a:latin typeface="Palatino"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9pPr>
              </a:lstStyle>
              <a:p>
                <a:pPr eaLnBrk="1" hangingPunct="1"/>
                <a:endParaRPr lang="en-US" altLang="en-US" sz="2646"/>
              </a:p>
            </p:txBody>
          </p:sp>
          <p:sp>
            <p:nvSpPr>
              <p:cNvPr id="23624" name="Text Box 6"/>
              <p:cNvSpPr txBox="1">
                <a:spLocks noChangeArrowheads="1"/>
              </p:cNvSpPr>
              <p:nvPr/>
            </p:nvSpPr>
            <p:spPr bwMode="auto">
              <a:xfrm>
                <a:off x="4431" y="2498"/>
                <a:ext cx="316"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208" tIns="51588" rIns="99208" bIns="51588">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9pPr>
              </a:lstStyle>
              <a:p>
                <a:pPr algn="ctr" eaLnBrk="1" hangingPunct="1">
                  <a:buFont typeface="Arial" panose="020B0604020202020204" pitchFamily="34" charset="0"/>
                  <a:buNone/>
                </a:pPr>
                <a:r>
                  <a:rPr lang="en-US" altLang="en-US" sz="1984" b="1">
                    <a:solidFill>
                      <a:srgbClr val="000000"/>
                    </a:solidFill>
                    <a:latin typeface="Arial" panose="020B0604020202020204" pitchFamily="34" charset="0"/>
                  </a:rPr>
                  <a:t>. . .</a:t>
                </a:r>
              </a:p>
            </p:txBody>
          </p:sp>
          <p:grpSp>
            <p:nvGrpSpPr>
              <p:cNvPr id="23625" name="Group 7"/>
              <p:cNvGrpSpPr>
                <a:grpSpLocks/>
              </p:cNvGrpSpPr>
              <p:nvPr/>
            </p:nvGrpSpPr>
            <p:grpSpPr bwMode="auto">
              <a:xfrm>
                <a:off x="2872" y="2339"/>
                <a:ext cx="489" cy="440"/>
                <a:chOff x="2872" y="2339"/>
                <a:chExt cx="489" cy="440"/>
              </a:xfrm>
            </p:grpSpPr>
            <p:sp>
              <p:nvSpPr>
                <p:cNvPr id="23668" name="Text Box 8"/>
                <p:cNvSpPr txBox="1">
                  <a:spLocks noChangeArrowheads="1"/>
                </p:cNvSpPr>
                <p:nvPr/>
              </p:nvSpPr>
              <p:spPr bwMode="auto">
                <a:xfrm>
                  <a:off x="2872" y="2339"/>
                  <a:ext cx="490" cy="441"/>
                </a:xfrm>
                <a:prstGeom prst="rect">
                  <a:avLst/>
                </a:prstGeom>
                <a:noFill/>
                <a:ln w="19080">
                  <a:solidFill>
                    <a:srgbClr val="00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Palatino" charset="0"/>
                      <a:ea typeface="MS PGothic" panose="020B0600070205080204" pitchFamily="34" charset="-128"/>
                    </a:defRPr>
                  </a:lvl1pPr>
                  <a:lvl2pPr marL="742950" indent="-285750" eaLnBrk="0" hangingPunct="0">
                    <a:defRPr sz="2400">
                      <a:solidFill>
                        <a:schemeClr val="tx1"/>
                      </a:solidFill>
                      <a:latin typeface="Palatino" charset="0"/>
                      <a:ea typeface="MS PGothic" panose="020B0600070205080204" pitchFamily="34" charset="-128"/>
                    </a:defRPr>
                  </a:lvl2pPr>
                  <a:lvl3pPr marL="1143000" indent="-228600" eaLnBrk="0" hangingPunct="0">
                    <a:defRPr sz="2400">
                      <a:solidFill>
                        <a:schemeClr val="tx1"/>
                      </a:solidFill>
                      <a:latin typeface="Palatino" charset="0"/>
                      <a:ea typeface="MS PGothic" panose="020B0600070205080204" pitchFamily="34" charset="-128"/>
                    </a:defRPr>
                  </a:lvl3pPr>
                  <a:lvl4pPr marL="1600200" indent="-228600" eaLnBrk="0" hangingPunct="0">
                    <a:defRPr sz="2400">
                      <a:solidFill>
                        <a:schemeClr val="tx1"/>
                      </a:solidFill>
                      <a:latin typeface="Palatino" charset="0"/>
                      <a:ea typeface="MS PGothic" panose="020B0600070205080204" pitchFamily="34" charset="-128"/>
                    </a:defRPr>
                  </a:lvl4pPr>
                  <a:lvl5pPr marL="2057400" indent="-228600" eaLnBrk="0" hangingPunct="0">
                    <a:defRPr sz="2400">
                      <a:solidFill>
                        <a:schemeClr val="tx1"/>
                      </a:solidFill>
                      <a:latin typeface="Palatino"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9pPr>
                </a:lstStyle>
                <a:p>
                  <a:pPr eaLnBrk="1" hangingPunct="1"/>
                  <a:endParaRPr lang="en-US" altLang="en-US" sz="2646"/>
                </a:p>
              </p:txBody>
            </p:sp>
            <p:grpSp>
              <p:nvGrpSpPr>
                <p:cNvPr id="23669" name="Group 9"/>
                <p:cNvGrpSpPr>
                  <a:grpSpLocks/>
                </p:cNvGrpSpPr>
                <p:nvPr/>
              </p:nvGrpSpPr>
              <p:grpSpPr bwMode="auto">
                <a:xfrm>
                  <a:off x="2920" y="2393"/>
                  <a:ext cx="392" cy="332"/>
                  <a:chOff x="2920" y="2393"/>
                  <a:chExt cx="392" cy="332"/>
                </a:xfrm>
              </p:grpSpPr>
              <p:sp>
                <p:nvSpPr>
                  <p:cNvPr id="23670" name="Freeform 10"/>
                  <p:cNvSpPr>
                    <a:spLocks/>
                  </p:cNvSpPr>
                  <p:nvPr/>
                </p:nvSpPr>
                <p:spPr bwMode="auto">
                  <a:xfrm>
                    <a:off x="2920" y="2393"/>
                    <a:ext cx="72"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671" name="Freeform 11"/>
                  <p:cNvSpPr>
                    <a:spLocks/>
                  </p:cNvSpPr>
                  <p:nvPr/>
                </p:nvSpPr>
                <p:spPr bwMode="auto">
                  <a:xfrm>
                    <a:off x="2955" y="2393"/>
                    <a:ext cx="72"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672" name="Freeform 12"/>
                  <p:cNvSpPr>
                    <a:spLocks/>
                  </p:cNvSpPr>
                  <p:nvPr/>
                </p:nvSpPr>
                <p:spPr bwMode="auto">
                  <a:xfrm>
                    <a:off x="2986" y="2393"/>
                    <a:ext cx="72"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673" name="Freeform 13"/>
                  <p:cNvSpPr>
                    <a:spLocks/>
                  </p:cNvSpPr>
                  <p:nvPr/>
                </p:nvSpPr>
                <p:spPr bwMode="auto">
                  <a:xfrm>
                    <a:off x="3019" y="2393"/>
                    <a:ext cx="72"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674" name="Freeform 14"/>
                  <p:cNvSpPr>
                    <a:spLocks/>
                  </p:cNvSpPr>
                  <p:nvPr/>
                </p:nvSpPr>
                <p:spPr bwMode="auto">
                  <a:xfrm>
                    <a:off x="3050" y="2393"/>
                    <a:ext cx="71"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675" name="Freeform 15"/>
                  <p:cNvSpPr>
                    <a:spLocks/>
                  </p:cNvSpPr>
                  <p:nvPr/>
                </p:nvSpPr>
                <p:spPr bwMode="auto">
                  <a:xfrm>
                    <a:off x="3083" y="2393"/>
                    <a:ext cx="71"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676" name="Freeform 16"/>
                  <p:cNvSpPr>
                    <a:spLocks/>
                  </p:cNvSpPr>
                  <p:nvPr/>
                </p:nvSpPr>
                <p:spPr bwMode="auto">
                  <a:xfrm>
                    <a:off x="3114" y="2393"/>
                    <a:ext cx="71"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677" name="Freeform 17"/>
                  <p:cNvSpPr>
                    <a:spLocks/>
                  </p:cNvSpPr>
                  <p:nvPr/>
                </p:nvSpPr>
                <p:spPr bwMode="auto">
                  <a:xfrm>
                    <a:off x="3146" y="2393"/>
                    <a:ext cx="71"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678" name="Freeform 18"/>
                  <p:cNvSpPr>
                    <a:spLocks/>
                  </p:cNvSpPr>
                  <p:nvPr/>
                </p:nvSpPr>
                <p:spPr bwMode="auto">
                  <a:xfrm>
                    <a:off x="3178" y="2393"/>
                    <a:ext cx="71"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679" name="Freeform 19"/>
                  <p:cNvSpPr>
                    <a:spLocks/>
                  </p:cNvSpPr>
                  <p:nvPr/>
                </p:nvSpPr>
                <p:spPr bwMode="auto">
                  <a:xfrm>
                    <a:off x="3210" y="2393"/>
                    <a:ext cx="71"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680" name="Freeform 20"/>
                  <p:cNvSpPr>
                    <a:spLocks/>
                  </p:cNvSpPr>
                  <p:nvPr/>
                </p:nvSpPr>
                <p:spPr bwMode="auto">
                  <a:xfrm>
                    <a:off x="3242" y="2393"/>
                    <a:ext cx="71"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grpSp>
          </p:grpSp>
          <p:grpSp>
            <p:nvGrpSpPr>
              <p:cNvPr id="23626" name="Group 21"/>
              <p:cNvGrpSpPr>
                <a:grpSpLocks/>
              </p:cNvGrpSpPr>
              <p:nvPr/>
            </p:nvGrpSpPr>
            <p:grpSpPr bwMode="auto">
              <a:xfrm>
                <a:off x="3406" y="2339"/>
                <a:ext cx="489" cy="440"/>
                <a:chOff x="3406" y="2339"/>
                <a:chExt cx="489" cy="440"/>
              </a:xfrm>
            </p:grpSpPr>
            <p:sp>
              <p:nvSpPr>
                <p:cNvPr id="23655" name="Text Box 22"/>
                <p:cNvSpPr txBox="1">
                  <a:spLocks noChangeArrowheads="1"/>
                </p:cNvSpPr>
                <p:nvPr/>
              </p:nvSpPr>
              <p:spPr bwMode="auto">
                <a:xfrm>
                  <a:off x="3406" y="2339"/>
                  <a:ext cx="490" cy="441"/>
                </a:xfrm>
                <a:prstGeom prst="rect">
                  <a:avLst/>
                </a:prstGeom>
                <a:noFill/>
                <a:ln w="19080">
                  <a:solidFill>
                    <a:srgbClr val="00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Palatino" charset="0"/>
                      <a:ea typeface="MS PGothic" panose="020B0600070205080204" pitchFamily="34" charset="-128"/>
                    </a:defRPr>
                  </a:lvl1pPr>
                  <a:lvl2pPr marL="742950" indent="-285750" eaLnBrk="0" hangingPunct="0">
                    <a:defRPr sz="2400">
                      <a:solidFill>
                        <a:schemeClr val="tx1"/>
                      </a:solidFill>
                      <a:latin typeface="Palatino" charset="0"/>
                      <a:ea typeface="MS PGothic" panose="020B0600070205080204" pitchFamily="34" charset="-128"/>
                    </a:defRPr>
                  </a:lvl2pPr>
                  <a:lvl3pPr marL="1143000" indent="-228600" eaLnBrk="0" hangingPunct="0">
                    <a:defRPr sz="2400">
                      <a:solidFill>
                        <a:schemeClr val="tx1"/>
                      </a:solidFill>
                      <a:latin typeface="Palatino" charset="0"/>
                      <a:ea typeface="MS PGothic" panose="020B0600070205080204" pitchFamily="34" charset="-128"/>
                    </a:defRPr>
                  </a:lvl3pPr>
                  <a:lvl4pPr marL="1600200" indent="-228600" eaLnBrk="0" hangingPunct="0">
                    <a:defRPr sz="2400">
                      <a:solidFill>
                        <a:schemeClr val="tx1"/>
                      </a:solidFill>
                      <a:latin typeface="Palatino" charset="0"/>
                      <a:ea typeface="MS PGothic" panose="020B0600070205080204" pitchFamily="34" charset="-128"/>
                    </a:defRPr>
                  </a:lvl4pPr>
                  <a:lvl5pPr marL="2057400" indent="-228600" eaLnBrk="0" hangingPunct="0">
                    <a:defRPr sz="2400">
                      <a:solidFill>
                        <a:schemeClr val="tx1"/>
                      </a:solidFill>
                      <a:latin typeface="Palatino"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9pPr>
                </a:lstStyle>
                <a:p>
                  <a:pPr eaLnBrk="1" hangingPunct="1"/>
                  <a:endParaRPr lang="en-US" altLang="en-US" sz="2646"/>
                </a:p>
              </p:txBody>
            </p:sp>
            <p:grpSp>
              <p:nvGrpSpPr>
                <p:cNvPr id="23656" name="Group 23"/>
                <p:cNvGrpSpPr>
                  <a:grpSpLocks/>
                </p:cNvGrpSpPr>
                <p:nvPr/>
              </p:nvGrpSpPr>
              <p:grpSpPr bwMode="auto">
                <a:xfrm>
                  <a:off x="3454" y="2393"/>
                  <a:ext cx="392" cy="332"/>
                  <a:chOff x="3454" y="2393"/>
                  <a:chExt cx="392" cy="332"/>
                </a:xfrm>
              </p:grpSpPr>
              <p:sp>
                <p:nvSpPr>
                  <p:cNvPr id="23657" name="Freeform 24"/>
                  <p:cNvSpPr>
                    <a:spLocks/>
                  </p:cNvSpPr>
                  <p:nvPr/>
                </p:nvSpPr>
                <p:spPr bwMode="auto">
                  <a:xfrm>
                    <a:off x="3454" y="2393"/>
                    <a:ext cx="72"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658" name="Freeform 25"/>
                  <p:cNvSpPr>
                    <a:spLocks/>
                  </p:cNvSpPr>
                  <p:nvPr/>
                </p:nvSpPr>
                <p:spPr bwMode="auto">
                  <a:xfrm>
                    <a:off x="3489" y="2393"/>
                    <a:ext cx="72"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659" name="Freeform 26"/>
                  <p:cNvSpPr>
                    <a:spLocks/>
                  </p:cNvSpPr>
                  <p:nvPr/>
                </p:nvSpPr>
                <p:spPr bwMode="auto">
                  <a:xfrm>
                    <a:off x="3520" y="2393"/>
                    <a:ext cx="72"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660" name="Freeform 27"/>
                  <p:cNvSpPr>
                    <a:spLocks/>
                  </p:cNvSpPr>
                  <p:nvPr/>
                </p:nvSpPr>
                <p:spPr bwMode="auto">
                  <a:xfrm>
                    <a:off x="3553" y="2393"/>
                    <a:ext cx="72"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661" name="Freeform 28"/>
                  <p:cNvSpPr>
                    <a:spLocks/>
                  </p:cNvSpPr>
                  <p:nvPr/>
                </p:nvSpPr>
                <p:spPr bwMode="auto">
                  <a:xfrm>
                    <a:off x="3584" y="2393"/>
                    <a:ext cx="71"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662" name="Freeform 29"/>
                  <p:cNvSpPr>
                    <a:spLocks/>
                  </p:cNvSpPr>
                  <p:nvPr/>
                </p:nvSpPr>
                <p:spPr bwMode="auto">
                  <a:xfrm>
                    <a:off x="3617" y="2393"/>
                    <a:ext cx="71"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663" name="Freeform 30"/>
                  <p:cNvSpPr>
                    <a:spLocks/>
                  </p:cNvSpPr>
                  <p:nvPr/>
                </p:nvSpPr>
                <p:spPr bwMode="auto">
                  <a:xfrm>
                    <a:off x="3648" y="2393"/>
                    <a:ext cx="71"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664" name="Freeform 31"/>
                  <p:cNvSpPr>
                    <a:spLocks/>
                  </p:cNvSpPr>
                  <p:nvPr/>
                </p:nvSpPr>
                <p:spPr bwMode="auto">
                  <a:xfrm>
                    <a:off x="3680" y="2393"/>
                    <a:ext cx="71"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665" name="Freeform 32"/>
                  <p:cNvSpPr>
                    <a:spLocks/>
                  </p:cNvSpPr>
                  <p:nvPr/>
                </p:nvSpPr>
                <p:spPr bwMode="auto">
                  <a:xfrm>
                    <a:off x="3712" y="2393"/>
                    <a:ext cx="71"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666" name="Freeform 33"/>
                  <p:cNvSpPr>
                    <a:spLocks/>
                  </p:cNvSpPr>
                  <p:nvPr/>
                </p:nvSpPr>
                <p:spPr bwMode="auto">
                  <a:xfrm>
                    <a:off x="3744" y="2393"/>
                    <a:ext cx="71"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667" name="Freeform 34"/>
                  <p:cNvSpPr>
                    <a:spLocks/>
                  </p:cNvSpPr>
                  <p:nvPr/>
                </p:nvSpPr>
                <p:spPr bwMode="auto">
                  <a:xfrm>
                    <a:off x="3776" y="2393"/>
                    <a:ext cx="71"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grpSp>
          </p:grpSp>
          <p:grpSp>
            <p:nvGrpSpPr>
              <p:cNvPr id="23627" name="Group 35"/>
              <p:cNvGrpSpPr>
                <a:grpSpLocks/>
              </p:cNvGrpSpPr>
              <p:nvPr/>
            </p:nvGrpSpPr>
            <p:grpSpPr bwMode="auto">
              <a:xfrm>
                <a:off x="4746" y="2339"/>
                <a:ext cx="489" cy="440"/>
                <a:chOff x="4746" y="2339"/>
                <a:chExt cx="489" cy="440"/>
              </a:xfrm>
            </p:grpSpPr>
            <p:sp>
              <p:nvSpPr>
                <p:cNvPr id="23642" name="Text Box 36"/>
                <p:cNvSpPr txBox="1">
                  <a:spLocks noChangeArrowheads="1"/>
                </p:cNvSpPr>
                <p:nvPr/>
              </p:nvSpPr>
              <p:spPr bwMode="auto">
                <a:xfrm>
                  <a:off x="4746" y="2339"/>
                  <a:ext cx="490" cy="441"/>
                </a:xfrm>
                <a:prstGeom prst="rect">
                  <a:avLst/>
                </a:prstGeom>
                <a:noFill/>
                <a:ln w="19080">
                  <a:solidFill>
                    <a:srgbClr val="00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Palatino" charset="0"/>
                      <a:ea typeface="MS PGothic" panose="020B0600070205080204" pitchFamily="34" charset="-128"/>
                    </a:defRPr>
                  </a:lvl1pPr>
                  <a:lvl2pPr marL="742950" indent="-285750" eaLnBrk="0" hangingPunct="0">
                    <a:defRPr sz="2400">
                      <a:solidFill>
                        <a:schemeClr val="tx1"/>
                      </a:solidFill>
                      <a:latin typeface="Palatino" charset="0"/>
                      <a:ea typeface="MS PGothic" panose="020B0600070205080204" pitchFamily="34" charset="-128"/>
                    </a:defRPr>
                  </a:lvl2pPr>
                  <a:lvl3pPr marL="1143000" indent="-228600" eaLnBrk="0" hangingPunct="0">
                    <a:defRPr sz="2400">
                      <a:solidFill>
                        <a:schemeClr val="tx1"/>
                      </a:solidFill>
                      <a:latin typeface="Palatino" charset="0"/>
                      <a:ea typeface="MS PGothic" panose="020B0600070205080204" pitchFamily="34" charset="-128"/>
                    </a:defRPr>
                  </a:lvl3pPr>
                  <a:lvl4pPr marL="1600200" indent="-228600" eaLnBrk="0" hangingPunct="0">
                    <a:defRPr sz="2400">
                      <a:solidFill>
                        <a:schemeClr val="tx1"/>
                      </a:solidFill>
                      <a:latin typeface="Palatino" charset="0"/>
                      <a:ea typeface="MS PGothic" panose="020B0600070205080204" pitchFamily="34" charset="-128"/>
                    </a:defRPr>
                  </a:lvl4pPr>
                  <a:lvl5pPr marL="2057400" indent="-228600" eaLnBrk="0" hangingPunct="0">
                    <a:defRPr sz="2400">
                      <a:solidFill>
                        <a:schemeClr val="tx1"/>
                      </a:solidFill>
                      <a:latin typeface="Palatino"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9pPr>
                </a:lstStyle>
                <a:p>
                  <a:pPr eaLnBrk="1" hangingPunct="1"/>
                  <a:endParaRPr lang="en-US" altLang="en-US" sz="2646"/>
                </a:p>
              </p:txBody>
            </p:sp>
            <p:grpSp>
              <p:nvGrpSpPr>
                <p:cNvPr id="23643" name="Group 37"/>
                <p:cNvGrpSpPr>
                  <a:grpSpLocks/>
                </p:cNvGrpSpPr>
                <p:nvPr/>
              </p:nvGrpSpPr>
              <p:grpSpPr bwMode="auto">
                <a:xfrm>
                  <a:off x="4794" y="2393"/>
                  <a:ext cx="392" cy="332"/>
                  <a:chOff x="4794" y="2393"/>
                  <a:chExt cx="392" cy="332"/>
                </a:xfrm>
              </p:grpSpPr>
              <p:sp>
                <p:nvSpPr>
                  <p:cNvPr id="23644" name="Freeform 38"/>
                  <p:cNvSpPr>
                    <a:spLocks/>
                  </p:cNvSpPr>
                  <p:nvPr/>
                </p:nvSpPr>
                <p:spPr bwMode="auto">
                  <a:xfrm>
                    <a:off x="4794" y="2393"/>
                    <a:ext cx="72"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645" name="Freeform 39"/>
                  <p:cNvSpPr>
                    <a:spLocks/>
                  </p:cNvSpPr>
                  <p:nvPr/>
                </p:nvSpPr>
                <p:spPr bwMode="auto">
                  <a:xfrm>
                    <a:off x="4829" y="2393"/>
                    <a:ext cx="72"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646" name="Freeform 40"/>
                  <p:cNvSpPr>
                    <a:spLocks/>
                  </p:cNvSpPr>
                  <p:nvPr/>
                </p:nvSpPr>
                <p:spPr bwMode="auto">
                  <a:xfrm>
                    <a:off x="4860" y="2393"/>
                    <a:ext cx="72"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647" name="Freeform 41"/>
                  <p:cNvSpPr>
                    <a:spLocks/>
                  </p:cNvSpPr>
                  <p:nvPr/>
                </p:nvSpPr>
                <p:spPr bwMode="auto">
                  <a:xfrm>
                    <a:off x="4893" y="2393"/>
                    <a:ext cx="72"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648" name="Freeform 42"/>
                  <p:cNvSpPr>
                    <a:spLocks/>
                  </p:cNvSpPr>
                  <p:nvPr/>
                </p:nvSpPr>
                <p:spPr bwMode="auto">
                  <a:xfrm>
                    <a:off x="4924" y="2393"/>
                    <a:ext cx="71"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649" name="Freeform 43"/>
                  <p:cNvSpPr>
                    <a:spLocks/>
                  </p:cNvSpPr>
                  <p:nvPr/>
                </p:nvSpPr>
                <p:spPr bwMode="auto">
                  <a:xfrm>
                    <a:off x="4957" y="2393"/>
                    <a:ext cx="71"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650" name="Freeform 44"/>
                  <p:cNvSpPr>
                    <a:spLocks/>
                  </p:cNvSpPr>
                  <p:nvPr/>
                </p:nvSpPr>
                <p:spPr bwMode="auto">
                  <a:xfrm>
                    <a:off x="4988" y="2393"/>
                    <a:ext cx="71"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651" name="Freeform 45"/>
                  <p:cNvSpPr>
                    <a:spLocks/>
                  </p:cNvSpPr>
                  <p:nvPr/>
                </p:nvSpPr>
                <p:spPr bwMode="auto">
                  <a:xfrm>
                    <a:off x="5020" y="2393"/>
                    <a:ext cx="71"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652" name="Freeform 46"/>
                  <p:cNvSpPr>
                    <a:spLocks/>
                  </p:cNvSpPr>
                  <p:nvPr/>
                </p:nvSpPr>
                <p:spPr bwMode="auto">
                  <a:xfrm>
                    <a:off x="5052" y="2393"/>
                    <a:ext cx="71"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653" name="Freeform 47"/>
                  <p:cNvSpPr>
                    <a:spLocks/>
                  </p:cNvSpPr>
                  <p:nvPr/>
                </p:nvSpPr>
                <p:spPr bwMode="auto">
                  <a:xfrm>
                    <a:off x="5084" y="2393"/>
                    <a:ext cx="71"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654" name="Freeform 48"/>
                  <p:cNvSpPr>
                    <a:spLocks/>
                  </p:cNvSpPr>
                  <p:nvPr/>
                </p:nvSpPr>
                <p:spPr bwMode="auto">
                  <a:xfrm>
                    <a:off x="5116" y="2393"/>
                    <a:ext cx="71"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grpSp>
          </p:grpSp>
          <p:grpSp>
            <p:nvGrpSpPr>
              <p:cNvPr id="23628" name="Group 49"/>
              <p:cNvGrpSpPr>
                <a:grpSpLocks/>
              </p:cNvGrpSpPr>
              <p:nvPr/>
            </p:nvGrpSpPr>
            <p:grpSpPr bwMode="auto">
              <a:xfrm>
                <a:off x="3942" y="2339"/>
                <a:ext cx="488" cy="440"/>
                <a:chOff x="3942" y="2339"/>
                <a:chExt cx="488" cy="440"/>
              </a:xfrm>
            </p:grpSpPr>
            <p:sp>
              <p:nvSpPr>
                <p:cNvPr id="23629" name="Text Box 50"/>
                <p:cNvSpPr txBox="1">
                  <a:spLocks noChangeArrowheads="1"/>
                </p:cNvSpPr>
                <p:nvPr/>
              </p:nvSpPr>
              <p:spPr bwMode="auto">
                <a:xfrm>
                  <a:off x="3942" y="2339"/>
                  <a:ext cx="489" cy="441"/>
                </a:xfrm>
                <a:prstGeom prst="rect">
                  <a:avLst/>
                </a:prstGeom>
                <a:noFill/>
                <a:ln w="19080">
                  <a:solidFill>
                    <a:srgbClr val="00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Palatino" charset="0"/>
                      <a:ea typeface="MS PGothic" panose="020B0600070205080204" pitchFamily="34" charset="-128"/>
                    </a:defRPr>
                  </a:lvl1pPr>
                  <a:lvl2pPr marL="742950" indent="-285750" eaLnBrk="0" hangingPunct="0">
                    <a:defRPr sz="2400">
                      <a:solidFill>
                        <a:schemeClr val="tx1"/>
                      </a:solidFill>
                      <a:latin typeface="Palatino" charset="0"/>
                      <a:ea typeface="MS PGothic" panose="020B0600070205080204" pitchFamily="34" charset="-128"/>
                    </a:defRPr>
                  </a:lvl2pPr>
                  <a:lvl3pPr marL="1143000" indent="-228600" eaLnBrk="0" hangingPunct="0">
                    <a:defRPr sz="2400">
                      <a:solidFill>
                        <a:schemeClr val="tx1"/>
                      </a:solidFill>
                      <a:latin typeface="Palatino" charset="0"/>
                      <a:ea typeface="MS PGothic" panose="020B0600070205080204" pitchFamily="34" charset="-128"/>
                    </a:defRPr>
                  </a:lvl3pPr>
                  <a:lvl4pPr marL="1600200" indent="-228600" eaLnBrk="0" hangingPunct="0">
                    <a:defRPr sz="2400">
                      <a:solidFill>
                        <a:schemeClr val="tx1"/>
                      </a:solidFill>
                      <a:latin typeface="Palatino" charset="0"/>
                      <a:ea typeface="MS PGothic" panose="020B0600070205080204" pitchFamily="34" charset="-128"/>
                    </a:defRPr>
                  </a:lvl4pPr>
                  <a:lvl5pPr marL="2057400" indent="-228600" eaLnBrk="0" hangingPunct="0">
                    <a:defRPr sz="2400">
                      <a:solidFill>
                        <a:schemeClr val="tx1"/>
                      </a:solidFill>
                      <a:latin typeface="Palatino"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9pPr>
                </a:lstStyle>
                <a:p>
                  <a:pPr eaLnBrk="1" hangingPunct="1"/>
                  <a:endParaRPr lang="en-US" altLang="en-US" sz="2646"/>
                </a:p>
              </p:txBody>
            </p:sp>
            <p:grpSp>
              <p:nvGrpSpPr>
                <p:cNvPr id="23630" name="Group 51"/>
                <p:cNvGrpSpPr>
                  <a:grpSpLocks/>
                </p:cNvGrpSpPr>
                <p:nvPr/>
              </p:nvGrpSpPr>
              <p:grpSpPr bwMode="auto">
                <a:xfrm>
                  <a:off x="3990" y="2393"/>
                  <a:ext cx="391" cy="332"/>
                  <a:chOff x="3990" y="2393"/>
                  <a:chExt cx="391" cy="332"/>
                </a:xfrm>
              </p:grpSpPr>
              <p:sp>
                <p:nvSpPr>
                  <p:cNvPr id="23631" name="Freeform 52"/>
                  <p:cNvSpPr>
                    <a:spLocks/>
                  </p:cNvSpPr>
                  <p:nvPr/>
                </p:nvSpPr>
                <p:spPr bwMode="auto">
                  <a:xfrm>
                    <a:off x="3990" y="2393"/>
                    <a:ext cx="71"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632" name="Freeform 53"/>
                  <p:cNvSpPr>
                    <a:spLocks/>
                  </p:cNvSpPr>
                  <p:nvPr/>
                </p:nvSpPr>
                <p:spPr bwMode="auto">
                  <a:xfrm>
                    <a:off x="4025" y="2393"/>
                    <a:ext cx="71"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633" name="Freeform 54"/>
                  <p:cNvSpPr>
                    <a:spLocks/>
                  </p:cNvSpPr>
                  <p:nvPr/>
                </p:nvSpPr>
                <p:spPr bwMode="auto">
                  <a:xfrm>
                    <a:off x="4056" y="2393"/>
                    <a:ext cx="71"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634" name="Freeform 55"/>
                  <p:cNvSpPr>
                    <a:spLocks/>
                  </p:cNvSpPr>
                  <p:nvPr/>
                </p:nvSpPr>
                <p:spPr bwMode="auto">
                  <a:xfrm>
                    <a:off x="4088" y="2393"/>
                    <a:ext cx="71"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635" name="Freeform 56"/>
                  <p:cNvSpPr>
                    <a:spLocks/>
                  </p:cNvSpPr>
                  <p:nvPr/>
                </p:nvSpPr>
                <p:spPr bwMode="auto">
                  <a:xfrm>
                    <a:off x="4120" y="2393"/>
                    <a:ext cx="71"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636" name="Freeform 57"/>
                  <p:cNvSpPr>
                    <a:spLocks/>
                  </p:cNvSpPr>
                  <p:nvPr/>
                </p:nvSpPr>
                <p:spPr bwMode="auto">
                  <a:xfrm>
                    <a:off x="4152" y="2393"/>
                    <a:ext cx="71"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637" name="Freeform 58"/>
                  <p:cNvSpPr>
                    <a:spLocks/>
                  </p:cNvSpPr>
                  <p:nvPr/>
                </p:nvSpPr>
                <p:spPr bwMode="auto">
                  <a:xfrm>
                    <a:off x="4184" y="2393"/>
                    <a:ext cx="71"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638" name="Freeform 59"/>
                  <p:cNvSpPr>
                    <a:spLocks/>
                  </p:cNvSpPr>
                  <p:nvPr/>
                </p:nvSpPr>
                <p:spPr bwMode="auto">
                  <a:xfrm>
                    <a:off x="4216" y="2393"/>
                    <a:ext cx="71"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639" name="Freeform 60"/>
                  <p:cNvSpPr>
                    <a:spLocks/>
                  </p:cNvSpPr>
                  <p:nvPr/>
                </p:nvSpPr>
                <p:spPr bwMode="auto">
                  <a:xfrm>
                    <a:off x="4248" y="2393"/>
                    <a:ext cx="71"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640" name="Freeform 61"/>
                  <p:cNvSpPr>
                    <a:spLocks/>
                  </p:cNvSpPr>
                  <p:nvPr/>
                </p:nvSpPr>
                <p:spPr bwMode="auto">
                  <a:xfrm>
                    <a:off x="4280" y="2393"/>
                    <a:ext cx="70"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641" name="Freeform 62"/>
                  <p:cNvSpPr>
                    <a:spLocks/>
                  </p:cNvSpPr>
                  <p:nvPr/>
                </p:nvSpPr>
                <p:spPr bwMode="auto">
                  <a:xfrm>
                    <a:off x="4311" y="2393"/>
                    <a:ext cx="71"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grpSp>
          </p:grpSp>
        </p:grpSp>
        <p:grpSp>
          <p:nvGrpSpPr>
            <p:cNvPr id="23558" name="Group 63"/>
            <p:cNvGrpSpPr>
              <a:grpSpLocks/>
            </p:cNvGrpSpPr>
            <p:nvPr/>
          </p:nvGrpSpPr>
          <p:grpSpPr bwMode="auto">
            <a:xfrm>
              <a:off x="4471987" y="5205293"/>
              <a:ext cx="3927474" cy="833438"/>
              <a:chOff x="2817" y="3506"/>
              <a:chExt cx="2474" cy="525"/>
            </a:xfrm>
          </p:grpSpPr>
          <p:sp>
            <p:nvSpPr>
              <p:cNvPr id="23565" name="Rectangle 64"/>
              <p:cNvSpPr>
                <a:spLocks noChangeArrowheads="1"/>
              </p:cNvSpPr>
              <p:nvPr/>
            </p:nvSpPr>
            <p:spPr bwMode="auto">
              <a:xfrm>
                <a:off x="2817" y="3506"/>
                <a:ext cx="2474" cy="525"/>
              </a:xfrm>
              <a:prstGeom prst="rect">
                <a:avLst/>
              </a:prstGeom>
              <a:noFill/>
              <a:ln w="28440">
                <a:solidFill>
                  <a:srgbClr val="00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Palatino" charset="0"/>
                    <a:ea typeface="MS PGothic" panose="020B0600070205080204" pitchFamily="34" charset="-128"/>
                  </a:defRPr>
                </a:lvl1pPr>
                <a:lvl2pPr marL="742950" indent="-285750" eaLnBrk="0" hangingPunct="0">
                  <a:defRPr sz="2400">
                    <a:solidFill>
                      <a:schemeClr val="tx1"/>
                    </a:solidFill>
                    <a:latin typeface="Palatino" charset="0"/>
                    <a:ea typeface="MS PGothic" panose="020B0600070205080204" pitchFamily="34" charset="-128"/>
                  </a:defRPr>
                </a:lvl2pPr>
                <a:lvl3pPr marL="1143000" indent="-228600" eaLnBrk="0" hangingPunct="0">
                  <a:defRPr sz="2400">
                    <a:solidFill>
                      <a:schemeClr val="tx1"/>
                    </a:solidFill>
                    <a:latin typeface="Palatino" charset="0"/>
                    <a:ea typeface="MS PGothic" panose="020B0600070205080204" pitchFamily="34" charset="-128"/>
                  </a:defRPr>
                </a:lvl3pPr>
                <a:lvl4pPr marL="1600200" indent="-228600" eaLnBrk="0" hangingPunct="0">
                  <a:defRPr sz="2400">
                    <a:solidFill>
                      <a:schemeClr val="tx1"/>
                    </a:solidFill>
                    <a:latin typeface="Palatino" charset="0"/>
                    <a:ea typeface="MS PGothic" panose="020B0600070205080204" pitchFamily="34" charset="-128"/>
                  </a:defRPr>
                </a:lvl4pPr>
                <a:lvl5pPr marL="2057400" indent="-228600" eaLnBrk="0" hangingPunct="0">
                  <a:defRPr sz="2400">
                    <a:solidFill>
                      <a:schemeClr val="tx1"/>
                    </a:solidFill>
                    <a:latin typeface="Palatino"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9pPr>
              </a:lstStyle>
              <a:p>
                <a:pPr eaLnBrk="1" hangingPunct="1"/>
                <a:endParaRPr lang="en-US" altLang="en-US" sz="2646"/>
              </a:p>
            </p:txBody>
          </p:sp>
          <p:sp>
            <p:nvSpPr>
              <p:cNvPr id="23566" name="Text Box 65"/>
              <p:cNvSpPr txBox="1">
                <a:spLocks noChangeArrowheads="1"/>
              </p:cNvSpPr>
              <p:nvPr/>
            </p:nvSpPr>
            <p:spPr bwMode="auto">
              <a:xfrm>
                <a:off x="4430" y="3708"/>
                <a:ext cx="316"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9208" tIns="51588" rIns="99208" bIns="51588">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9pPr>
              </a:lstStyle>
              <a:p>
                <a:pPr algn="ctr" eaLnBrk="1" hangingPunct="1">
                  <a:buFont typeface="Arial" panose="020B0604020202020204" pitchFamily="34" charset="0"/>
                  <a:buNone/>
                </a:pPr>
                <a:r>
                  <a:rPr lang="en-US" altLang="en-US" sz="1984" b="1">
                    <a:solidFill>
                      <a:srgbClr val="000000"/>
                    </a:solidFill>
                    <a:latin typeface="Arial" panose="020B0604020202020204" pitchFamily="34" charset="0"/>
                  </a:rPr>
                  <a:t>. . .</a:t>
                </a:r>
              </a:p>
            </p:txBody>
          </p:sp>
          <p:grpSp>
            <p:nvGrpSpPr>
              <p:cNvPr id="23567" name="Group 66"/>
              <p:cNvGrpSpPr>
                <a:grpSpLocks/>
              </p:cNvGrpSpPr>
              <p:nvPr/>
            </p:nvGrpSpPr>
            <p:grpSpPr bwMode="auto">
              <a:xfrm>
                <a:off x="2872" y="3549"/>
                <a:ext cx="489" cy="440"/>
                <a:chOff x="2872" y="3549"/>
                <a:chExt cx="489" cy="440"/>
              </a:xfrm>
            </p:grpSpPr>
            <p:sp>
              <p:nvSpPr>
                <p:cNvPr id="23610" name="Text Box 67"/>
                <p:cNvSpPr txBox="1">
                  <a:spLocks noChangeArrowheads="1"/>
                </p:cNvSpPr>
                <p:nvPr/>
              </p:nvSpPr>
              <p:spPr bwMode="auto">
                <a:xfrm>
                  <a:off x="2872" y="3549"/>
                  <a:ext cx="490" cy="441"/>
                </a:xfrm>
                <a:prstGeom prst="rect">
                  <a:avLst/>
                </a:prstGeom>
                <a:noFill/>
                <a:ln w="19080">
                  <a:solidFill>
                    <a:srgbClr val="00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Palatino" charset="0"/>
                      <a:ea typeface="MS PGothic" panose="020B0600070205080204" pitchFamily="34" charset="-128"/>
                    </a:defRPr>
                  </a:lvl1pPr>
                  <a:lvl2pPr marL="742950" indent="-285750" eaLnBrk="0" hangingPunct="0">
                    <a:defRPr sz="2400">
                      <a:solidFill>
                        <a:schemeClr val="tx1"/>
                      </a:solidFill>
                      <a:latin typeface="Palatino" charset="0"/>
                      <a:ea typeface="MS PGothic" panose="020B0600070205080204" pitchFamily="34" charset="-128"/>
                    </a:defRPr>
                  </a:lvl2pPr>
                  <a:lvl3pPr marL="1143000" indent="-228600" eaLnBrk="0" hangingPunct="0">
                    <a:defRPr sz="2400">
                      <a:solidFill>
                        <a:schemeClr val="tx1"/>
                      </a:solidFill>
                      <a:latin typeface="Palatino" charset="0"/>
                      <a:ea typeface="MS PGothic" panose="020B0600070205080204" pitchFamily="34" charset="-128"/>
                    </a:defRPr>
                  </a:lvl3pPr>
                  <a:lvl4pPr marL="1600200" indent="-228600" eaLnBrk="0" hangingPunct="0">
                    <a:defRPr sz="2400">
                      <a:solidFill>
                        <a:schemeClr val="tx1"/>
                      </a:solidFill>
                      <a:latin typeface="Palatino" charset="0"/>
                      <a:ea typeface="MS PGothic" panose="020B0600070205080204" pitchFamily="34" charset="-128"/>
                    </a:defRPr>
                  </a:lvl4pPr>
                  <a:lvl5pPr marL="2057400" indent="-228600" eaLnBrk="0" hangingPunct="0">
                    <a:defRPr sz="2400">
                      <a:solidFill>
                        <a:schemeClr val="tx1"/>
                      </a:solidFill>
                      <a:latin typeface="Palatino"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9pPr>
                </a:lstStyle>
                <a:p>
                  <a:pPr eaLnBrk="1" hangingPunct="1"/>
                  <a:endParaRPr lang="en-US" altLang="en-US" sz="2646"/>
                </a:p>
              </p:txBody>
            </p:sp>
            <p:grpSp>
              <p:nvGrpSpPr>
                <p:cNvPr id="23611" name="Group 68"/>
                <p:cNvGrpSpPr>
                  <a:grpSpLocks/>
                </p:cNvGrpSpPr>
                <p:nvPr/>
              </p:nvGrpSpPr>
              <p:grpSpPr bwMode="auto">
                <a:xfrm>
                  <a:off x="2920" y="3602"/>
                  <a:ext cx="392" cy="332"/>
                  <a:chOff x="2920" y="3602"/>
                  <a:chExt cx="392" cy="332"/>
                </a:xfrm>
              </p:grpSpPr>
              <p:sp>
                <p:nvSpPr>
                  <p:cNvPr id="23612" name="Freeform 69"/>
                  <p:cNvSpPr>
                    <a:spLocks/>
                  </p:cNvSpPr>
                  <p:nvPr/>
                </p:nvSpPr>
                <p:spPr bwMode="auto">
                  <a:xfrm>
                    <a:off x="2920" y="3602"/>
                    <a:ext cx="72"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613" name="Freeform 70"/>
                  <p:cNvSpPr>
                    <a:spLocks/>
                  </p:cNvSpPr>
                  <p:nvPr/>
                </p:nvSpPr>
                <p:spPr bwMode="auto">
                  <a:xfrm>
                    <a:off x="2955" y="3602"/>
                    <a:ext cx="72"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614" name="Freeform 71"/>
                  <p:cNvSpPr>
                    <a:spLocks/>
                  </p:cNvSpPr>
                  <p:nvPr/>
                </p:nvSpPr>
                <p:spPr bwMode="auto">
                  <a:xfrm>
                    <a:off x="2986" y="3602"/>
                    <a:ext cx="72"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615" name="Freeform 72"/>
                  <p:cNvSpPr>
                    <a:spLocks/>
                  </p:cNvSpPr>
                  <p:nvPr/>
                </p:nvSpPr>
                <p:spPr bwMode="auto">
                  <a:xfrm>
                    <a:off x="3019" y="3602"/>
                    <a:ext cx="72"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616" name="Freeform 73"/>
                  <p:cNvSpPr>
                    <a:spLocks/>
                  </p:cNvSpPr>
                  <p:nvPr/>
                </p:nvSpPr>
                <p:spPr bwMode="auto">
                  <a:xfrm>
                    <a:off x="3050" y="3602"/>
                    <a:ext cx="71"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617" name="Freeform 74"/>
                  <p:cNvSpPr>
                    <a:spLocks/>
                  </p:cNvSpPr>
                  <p:nvPr/>
                </p:nvSpPr>
                <p:spPr bwMode="auto">
                  <a:xfrm>
                    <a:off x="3083" y="3602"/>
                    <a:ext cx="71"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618" name="Freeform 75"/>
                  <p:cNvSpPr>
                    <a:spLocks/>
                  </p:cNvSpPr>
                  <p:nvPr/>
                </p:nvSpPr>
                <p:spPr bwMode="auto">
                  <a:xfrm>
                    <a:off x="3114" y="3602"/>
                    <a:ext cx="71"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619" name="Freeform 76"/>
                  <p:cNvSpPr>
                    <a:spLocks/>
                  </p:cNvSpPr>
                  <p:nvPr/>
                </p:nvSpPr>
                <p:spPr bwMode="auto">
                  <a:xfrm>
                    <a:off x="3146" y="3602"/>
                    <a:ext cx="71"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620" name="Freeform 77"/>
                  <p:cNvSpPr>
                    <a:spLocks/>
                  </p:cNvSpPr>
                  <p:nvPr/>
                </p:nvSpPr>
                <p:spPr bwMode="auto">
                  <a:xfrm>
                    <a:off x="3178" y="3602"/>
                    <a:ext cx="71"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621" name="Freeform 78"/>
                  <p:cNvSpPr>
                    <a:spLocks/>
                  </p:cNvSpPr>
                  <p:nvPr/>
                </p:nvSpPr>
                <p:spPr bwMode="auto">
                  <a:xfrm>
                    <a:off x="3210" y="3602"/>
                    <a:ext cx="71"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622" name="Freeform 79"/>
                  <p:cNvSpPr>
                    <a:spLocks/>
                  </p:cNvSpPr>
                  <p:nvPr/>
                </p:nvSpPr>
                <p:spPr bwMode="auto">
                  <a:xfrm>
                    <a:off x="3242" y="3602"/>
                    <a:ext cx="71"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grpSp>
          </p:grpSp>
          <p:grpSp>
            <p:nvGrpSpPr>
              <p:cNvPr id="23568" name="Group 80"/>
              <p:cNvGrpSpPr>
                <a:grpSpLocks/>
              </p:cNvGrpSpPr>
              <p:nvPr/>
            </p:nvGrpSpPr>
            <p:grpSpPr bwMode="auto">
              <a:xfrm>
                <a:off x="3406" y="3549"/>
                <a:ext cx="489" cy="440"/>
                <a:chOff x="3406" y="3549"/>
                <a:chExt cx="489" cy="440"/>
              </a:xfrm>
            </p:grpSpPr>
            <p:sp>
              <p:nvSpPr>
                <p:cNvPr id="23597" name="Text Box 81"/>
                <p:cNvSpPr txBox="1">
                  <a:spLocks noChangeArrowheads="1"/>
                </p:cNvSpPr>
                <p:nvPr/>
              </p:nvSpPr>
              <p:spPr bwMode="auto">
                <a:xfrm>
                  <a:off x="3406" y="3549"/>
                  <a:ext cx="490" cy="441"/>
                </a:xfrm>
                <a:prstGeom prst="rect">
                  <a:avLst/>
                </a:prstGeom>
                <a:noFill/>
                <a:ln w="19080">
                  <a:solidFill>
                    <a:srgbClr val="00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Palatino" charset="0"/>
                      <a:ea typeface="MS PGothic" panose="020B0600070205080204" pitchFamily="34" charset="-128"/>
                    </a:defRPr>
                  </a:lvl1pPr>
                  <a:lvl2pPr marL="742950" indent="-285750" eaLnBrk="0" hangingPunct="0">
                    <a:defRPr sz="2400">
                      <a:solidFill>
                        <a:schemeClr val="tx1"/>
                      </a:solidFill>
                      <a:latin typeface="Palatino" charset="0"/>
                      <a:ea typeface="MS PGothic" panose="020B0600070205080204" pitchFamily="34" charset="-128"/>
                    </a:defRPr>
                  </a:lvl2pPr>
                  <a:lvl3pPr marL="1143000" indent="-228600" eaLnBrk="0" hangingPunct="0">
                    <a:defRPr sz="2400">
                      <a:solidFill>
                        <a:schemeClr val="tx1"/>
                      </a:solidFill>
                      <a:latin typeface="Palatino" charset="0"/>
                      <a:ea typeface="MS PGothic" panose="020B0600070205080204" pitchFamily="34" charset="-128"/>
                    </a:defRPr>
                  </a:lvl3pPr>
                  <a:lvl4pPr marL="1600200" indent="-228600" eaLnBrk="0" hangingPunct="0">
                    <a:defRPr sz="2400">
                      <a:solidFill>
                        <a:schemeClr val="tx1"/>
                      </a:solidFill>
                      <a:latin typeface="Palatino" charset="0"/>
                      <a:ea typeface="MS PGothic" panose="020B0600070205080204" pitchFamily="34" charset="-128"/>
                    </a:defRPr>
                  </a:lvl4pPr>
                  <a:lvl5pPr marL="2057400" indent="-228600" eaLnBrk="0" hangingPunct="0">
                    <a:defRPr sz="2400">
                      <a:solidFill>
                        <a:schemeClr val="tx1"/>
                      </a:solidFill>
                      <a:latin typeface="Palatino"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9pPr>
                </a:lstStyle>
                <a:p>
                  <a:pPr eaLnBrk="1" hangingPunct="1"/>
                  <a:endParaRPr lang="en-US" altLang="en-US" sz="2646"/>
                </a:p>
              </p:txBody>
            </p:sp>
            <p:grpSp>
              <p:nvGrpSpPr>
                <p:cNvPr id="23598" name="Group 82"/>
                <p:cNvGrpSpPr>
                  <a:grpSpLocks/>
                </p:cNvGrpSpPr>
                <p:nvPr/>
              </p:nvGrpSpPr>
              <p:grpSpPr bwMode="auto">
                <a:xfrm>
                  <a:off x="3454" y="3602"/>
                  <a:ext cx="392" cy="332"/>
                  <a:chOff x="3454" y="3602"/>
                  <a:chExt cx="392" cy="332"/>
                </a:xfrm>
              </p:grpSpPr>
              <p:sp>
                <p:nvSpPr>
                  <p:cNvPr id="23599" name="Freeform 83"/>
                  <p:cNvSpPr>
                    <a:spLocks/>
                  </p:cNvSpPr>
                  <p:nvPr/>
                </p:nvSpPr>
                <p:spPr bwMode="auto">
                  <a:xfrm>
                    <a:off x="3454" y="3602"/>
                    <a:ext cx="72"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600" name="Freeform 84"/>
                  <p:cNvSpPr>
                    <a:spLocks/>
                  </p:cNvSpPr>
                  <p:nvPr/>
                </p:nvSpPr>
                <p:spPr bwMode="auto">
                  <a:xfrm>
                    <a:off x="3489" y="3602"/>
                    <a:ext cx="72"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601" name="Freeform 85"/>
                  <p:cNvSpPr>
                    <a:spLocks/>
                  </p:cNvSpPr>
                  <p:nvPr/>
                </p:nvSpPr>
                <p:spPr bwMode="auto">
                  <a:xfrm>
                    <a:off x="3520" y="3602"/>
                    <a:ext cx="72"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602" name="Freeform 86"/>
                  <p:cNvSpPr>
                    <a:spLocks/>
                  </p:cNvSpPr>
                  <p:nvPr/>
                </p:nvSpPr>
                <p:spPr bwMode="auto">
                  <a:xfrm>
                    <a:off x="3553" y="3602"/>
                    <a:ext cx="72"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603" name="Freeform 87"/>
                  <p:cNvSpPr>
                    <a:spLocks/>
                  </p:cNvSpPr>
                  <p:nvPr/>
                </p:nvSpPr>
                <p:spPr bwMode="auto">
                  <a:xfrm>
                    <a:off x="3584" y="3602"/>
                    <a:ext cx="71"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604" name="Freeform 88"/>
                  <p:cNvSpPr>
                    <a:spLocks/>
                  </p:cNvSpPr>
                  <p:nvPr/>
                </p:nvSpPr>
                <p:spPr bwMode="auto">
                  <a:xfrm>
                    <a:off x="3617" y="3602"/>
                    <a:ext cx="71"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605" name="Freeform 89"/>
                  <p:cNvSpPr>
                    <a:spLocks/>
                  </p:cNvSpPr>
                  <p:nvPr/>
                </p:nvSpPr>
                <p:spPr bwMode="auto">
                  <a:xfrm>
                    <a:off x="3648" y="3602"/>
                    <a:ext cx="71"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606" name="Freeform 90"/>
                  <p:cNvSpPr>
                    <a:spLocks/>
                  </p:cNvSpPr>
                  <p:nvPr/>
                </p:nvSpPr>
                <p:spPr bwMode="auto">
                  <a:xfrm>
                    <a:off x="3680" y="3602"/>
                    <a:ext cx="71"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607" name="Freeform 91"/>
                  <p:cNvSpPr>
                    <a:spLocks/>
                  </p:cNvSpPr>
                  <p:nvPr/>
                </p:nvSpPr>
                <p:spPr bwMode="auto">
                  <a:xfrm>
                    <a:off x="3712" y="3602"/>
                    <a:ext cx="71"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608" name="Freeform 92"/>
                  <p:cNvSpPr>
                    <a:spLocks/>
                  </p:cNvSpPr>
                  <p:nvPr/>
                </p:nvSpPr>
                <p:spPr bwMode="auto">
                  <a:xfrm>
                    <a:off x="3744" y="3602"/>
                    <a:ext cx="71"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609" name="Freeform 93"/>
                  <p:cNvSpPr>
                    <a:spLocks/>
                  </p:cNvSpPr>
                  <p:nvPr/>
                </p:nvSpPr>
                <p:spPr bwMode="auto">
                  <a:xfrm>
                    <a:off x="3776" y="3602"/>
                    <a:ext cx="71"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grpSp>
          </p:grpSp>
          <p:grpSp>
            <p:nvGrpSpPr>
              <p:cNvPr id="23569" name="Group 94"/>
              <p:cNvGrpSpPr>
                <a:grpSpLocks/>
              </p:cNvGrpSpPr>
              <p:nvPr/>
            </p:nvGrpSpPr>
            <p:grpSpPr bwMode="auto">
              <a:xfrm>
                <a:off x="4746" y="3549"/>
                <a:ext cx="489" cy="440"/>
                <a:chOff x="4746" y="3549"/>
                <a:chExt cx="489" cy="440"/>
              </a:xfrm>
            </p:grpSpPr>
            <p:sp>
              <p:nvSpPr>
                <p:cNvPr id="23584" name="Text Box 95"/>
                <p:cNvSpPr txBox="1">
                  <a:spLocks noChangeArrowheads="1"/>
                </p:cNvSpPr>
                <p:nvPr/>
              </p:nvSpPr>
              <p:spPr bwMode="auto">
                <a:xfrm>
                  <a:off x="4746" y="3549"/>
                  <a:ext cx="490" cy="441"/>
                </a:xfrm>
                <a:prstGeom prst="rect">
                  <a:avLst/>
                </a:prstGeom>
                <a:noFill/>
                <a:ln w="19080">
                  <a:solidFill>
                    <a:srgbClr val="00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Palatino" charset="0"/>
                      <a:ea typeface="MS PGothic" panose="020B0600070205080204" pitchFamily="34" charset="-128"/>
                    </a:defRPr>
                  </a:lvl1pPr>
                  <a:lvl2pPr marL="742950" indent="-285750" eaLnBrk="0" hangingPunct="0">
                    <a:defRPr sz="2400">
                      <a:solidFill>
                        <a:schemeClr val="tx1"/>
                      </a:solidFill>
                      <a:latin typeface="Palatino" charset="0"/>
                      <a:ea typeface="MS PGothic" panose="020B0600070205080204" pitchFamily="34" charset="-128"/>
                    </a:defRPr>
                  </a:lvl2pPr>
                  <a:lvl3pPr marL="1143000" indent="-228600" eaLnBrk="0" hangingPunct="0">
                    <a:defRPr sz="2400">
                      <a:solidFill>
                        <a:schemeClr val="tx1"/>
                      </a:solidFill>
                      <a:latin typeface="Palatino" charset="0"/>
                      <a:ea typeface="MS PGothic" panose="020B0600070205080204" pitchFamily="34" charset="-128"/>
                    </a:defRPr>
                  </a:lvl3pPr>
                  <a:lvl4pPr marL="1600200" indent="-228600" eaLnBrk="0" hangingPunct="0">
                    <a:defRPr sz="2400">
                      <a:solidFill>
                        <a:schemeClr val="tx1"/>
                      </a:solidFill>
                      <a:latin typeface="Palatino" charset="0"/>
                      <a:ea typeface="MS PGothic" panose="020B0600070205080204" pitchFamily="34" charset="-128"/>
                    </a:defRPr>
                  </a:lvl4pPr>
                  <a:lvl5pPr marL="2057400" indent="-228600" eaLnBrk="0" hangingPunct="0">
                    <a:defRPr sz="2400">
                      <a:solidFill>
                        <a:schemeClr val="tx1"/>
                      </a:solidFill>
                      <a:latin typeface="Palatino"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9pPr>
                </a:lstStyle>
                <a:p>
                  <a:pPr eaLnBrk="1" hangingPunct="1"/>
                  <a:endParaRPr lang="en-US" altLang="en-US" sz="2646"/>
                </a:p>
              </p:txBody>
            </p:sp>
            <p:grpSp>
              <p:nvGrpSpPr>
                <p:cNvPr id="23585" name="Group 96"/>
                <p:cNvGrpSpPr>
                  <a:grpSpLocks/>
                </p:cNvGrpSpPr>
                <p:nvPr/>
              </p:nvGrpSpPr>
              <p:grpSpPr bwMode="auto">
                <a:xfrm>
                  <a:off x="4794" y="3602"/>
                  <a:ext cx="392" cy="332"/>
                  <a:chOff x="4794" y="3602"/>
                  <a:chExt cx="392" cy="332"/>
                </a:xfrm>
              </p:grpSpPr>
              <p:sp>
                <p:nvSpPr>
                  <p:cNvPr id="23586" name="Freeform 97"/>
                  <p:cNvSpPr>
                    <a:spLocks/>
                  </p:cNvSpPr>
                  <p:nvPr/>
                </p:nvSpPr>
                <p:spPr bwMode="auto">
                  <a:xfrm>
                    <a:off x="4794" y="3602"/>
                    <a:ext cx="72"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587" name="Freeform 98"/>
                  <p:cNvSpPr>
                    <a:spLocks/>
                  </p:cNvSpPr>
                  <p:nvPr/>
                </p:nvSpPr>
                <p:spPr bwMode="auto">
                  <a:xfrm>
                    <a:off x="4829" y="3602"/>
                    <a:ext cx="72"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588" name="Freeform 99"/>
                  <p:cNvSpPr>
                    <a:spLocks/>
                  </p:cNvSpPr>
                  <p:nvPr/>
                </p:nvSpPr>
                <p:spPr bwMode="auto">
                  <a:xfrm>
                    <a:off x="4860" y="3602"/>
                    <a:ext cx="72"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589" name="Freeform 100"/>
                  <p:cNvSpPr>
                    <a:spLocks/>
                  </p:cNvSpPr>
                  <p:nvPr/>
                </p:nvSpPr>
                <p:spPr bwMode="auto">
                  <a:xfrm>
                    <a:off x="4893" y="3602"/>
                    <a:ext cx="72"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590" name="Freeform 101"/>
                  <p:cNvSpPr>
                    <a:spLocks/>
                  </p:cNvSpPr>
                  <p:nvPr/>
                </p:nvSpPr>
                <p:spPr bwMode="auto">
                  <a:xfrm>
                    <a:off x="4924" y="3602"/>
                    <a:ext cx="71"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591" name="Freeform 102"/>
                  <p:cNvSpPr>
                    <a:spLocks/>
                  </p:cNvSpPr>
                  <p:nvPr/>
                </p:nvSpPr>
                <p:spPr bwMode="auto">
                  <a:xfrm>
                    <a:off x="4957" y="3602"/>
                    <a:ext cx="71"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592" name="Freeform 103"/>
                  <p:cNvSpPr>
                    <a:spLocks/>
                  </p:cNvSpPr>
                  <p:nvPr/>
                </p:nvSpPr>
                <p:spPr bwMode="auto">
                  <a:xfrm>
                    <a:off x="4988" y="3602"/>
                    <a:ext cx="71"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593" name="Freeform 104"/>
                  <p:cNvSpPr>
                    <a:spLocks/>
                  </p:cNvSpPr>
                  <p:nvPr/>
                </p:nvSpPr>
                <p:spPr bwMode="auto">
                  <a:xfrm>
                    <a:off x="5020" y="3602"/>
                    <a:ext cx="71"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594" name="Freeform 105"/>
                  <p:cNvSpPr>
                    <a:spLocks/>
                  </p:cNvSpPr>
                  <p:nvPr/>
                </p:nvSpPr>
                <p:spPr bwMode="auto">
                  <a:xfrm>
                    <a:off x="5052" y="3602"/>
                    <a:ext cx="71"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595" name="Freeform 106"/>
                  <p:cNvSpPr>
                    <a:spLocks/>
                  </p:cNvSpPr>
                  <p:nvPr/>
                </p:nvSpPr>
                <p:spPr bwMode="auto">
                  <a:xfrm>
                    <a:off x="5084" y="3602"/>
                    <a:ext cx="71"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596" name="Freeform 107"/>
                  <p:cNvSpPr>
                    <a:spLocks/>
                  </p:cNvSpPr>
                  <p:nvPr/>
                </p:nvSpPr>
                <p:spPr bwMode="auto">
                  <a:xfrm>
                    <a:off x="5116" y="3602"/>
                    <a:ext cx="71"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grpSp>
          </p:grpSp>
          <p:grpSp>
            <p:nvGrpSpPr>
              <p:cNvPr id="23570" name="Group 108"/>
              <p:cNvGrpSpPr>
                <a:grpSpLocks/>
              </p:cNvGrpSpPr>
              <p:nvPr/>
            </p:nvGrpSpPr>
            <p:grpSpPr bwMode="auto">
              <a:xfrm>
                <a:off x="3942" y="3549"/>
                <a:ext cx="488" cy="440"/>
                <a:chOff x="3942" y="3549"/>
                <a:chExt cx="488" cy="440"/>
              </a:xfrm>
            </p:grpSpPr>
            <p:sp>
              <p:nvSpPr>
                <p:cNvPr id="23571" name="Text Box 109"/>
                <p:cNvSpPr txBox="1">
                  <a:spLocks noChangeArrowheads="1"/>
                </p:cNvSpPr>
                <p:nvPr/>
              </p:nvSpPr>
              <p:spPr bwMode="auto">
                <a:xfrm>
                  <a:off x="3942" y="3549"/>
                  <a:ext cx="489" cy="441"/>
                </a:xfrm>
                <a:prstGeom prst="rect">
                  <a:avLst/>
                </a:prstGeom>
                <a:noFill/>
                <a:ln w="19080">
                  <a:solidFill>
                    <a:srgbClr val="00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Palatino" charset="0"/>
                      <a:ea typeface="MS PGothic" panose="020B0600070205080204" pitchFamily="34" charset="-128"/>
                    </a:defRPr>
                  </a:lvl1pPr>
                  <a:lvl2pPr marL="742950" indent="-285750" eaLnBrk="0" hangingPunct="0">
                    <a:defRPr sz="2400">
                      <a:solidFill>
                        <a:schemeClr val="tx1"/>
                      </a:solidFill>
                      <a:latin typeface="Palatino" charset="0"/>
                      <a:ea typeface="MS PGothic" panose="020B0600070205080204" pitchFamily="34" charset="-128"/>
                    </a:defRPr>
                  </a:lvl2pPr>
                  <a:lvl3pPr marL="1143000" indent="-228600" eaLnBrk="0" hangingPunct="0">
                    <a:defRPr sz="2400">
                      <a:solidFill>
                        <a:schemeClr val="tx1"/>
                      </a:solidFill>
                      <a:latin typeface="Palatino" charset="0"/>
                      <a:ea typeface="MS PGothic" panose="020B0600070205080204" pitchFamily="34" charset="-128"/>
                    </a:defRPr>
                  </a:lvl3pPr>
                  <a:lvl4pPr marL="1600200" indent="-228600" eaLnBrk="0" hangingPunct="0">
                    <a:defRPr sz="2400">
                      <a:solidFill>
                        <a:schemeClr val="tx1"/>
                      </a:solidFill>
                      <a:latin typeface="Palatino" charset="0"/>
                      <a:ea typeface="MS PGothic" panose="020B0600070205080204" pitchFamily="34" charset="-128"/>
                    </a:defRPr>
                  </a:lvl4pPr>
                  <a:lvl5pPr marL="2057400" indent="-228600" eaLnBrk="0" hangingPunct="0">
                    <a:defRPr sz="2400">
                      <a:solidFill>
                        <a:schemeClr val="tx1"/>
                      </a:solidFill>
                      <a:latin typeface="Palatino"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9pPr>
                </a:lstStyle>
                <a:p>
                  <a:pPr eaLnBrk="1" hangingPunct="1"/>
                  <a:endParaRPr lang="en-US" altLang="en-US" sz="2646"/>
                </a:p>
              </p:txBody>
            </p:sp>
            <p:grpSp>
              <p:nvGrpSpPr>
                <p:cNvPr id="23572" name="Group 110"/>
                <p:cNvGrpSpPr>
                  <a:grpSpLocks/>
                </p:cNvGrpSpPr>
                <p:nvPr/>
              </p:nvGrpSpPr>
              <p:grpSpPr bwMode="auto">
                <a:xfrm>
                  <a:off x="3990" y="3602"/>
                  <a:ext cx="391" cy="332"/>
                  <a:chOff x="3990" y="3602"/>
                  <a:chExt cx="391" cy="332"/>
                </a:xfrm>
              </p:grpSpPr>
              <p:sp>
                <p:nvSpPr>
                  <p:cNvPr id="23573" name="Freeform 111"/>
                  <p:cNvSpPr>
                    <a:spLocks/>
                  </p:cNvSpPr>
                  <p:nvPr/>
                </p:nvSpPr>
                <p:spPr bwMode="auto">
                  <a:xfrm>
                    <a:off x="3990" y="3602"/>
                    <a:ext cx="71"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574" name="Freeform 112"/>
                  <p:cNvSpPr>
                    <a:spLocks/>
                  </p:cNvSpPr>
                  <p:nvPr/>
                </p:nvSpPr>
                <p:spPr bwMode="auto">
                  <a:xfrm>
                    <a:off x="4025" y="3602"/>
                    <a:ext cx="71"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575" name="Freeform 113"/>
                  <p:cNvSpPr>
                    <a:spLocks/>
                  </p:cNvSpPr>
                  <p:nvPr/>
                </p:nvSpPr>
                <p:spPr bwMode="auto">
                  <a:xfrm>
                    <a:off x="4056" y="3602"/>
                    <a:ext cx="71"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576" name="Freeform 114"/>
                  <p:cNvSpPr>
                    <a:spLocks/>
                  </p:cNvSpPr>
                  <p:nvPr/>
                </p:nvSpPr>
                <p:spPr bwMode="auto">
                  <a:xfrm>
                    <a:off x="4088" y="3602"/>
                    <a:ext cx="71"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577" name="Freeform 115"/>
                  <p:cNvSpPr>
                    <a:spLocks/>
                  </p:cNvSpPr>
                  <p:nvPr/>
                </p:nvSpPr>
                <p:spPr bwMode="auto">
                  <a:xfrm>
                    <a:off x="4120" y="3602"/>
                    <a:ext cx="71"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578" name="Freeform 116"/>
                  <p:cNvSpPr>
                    <a:spLocks/>
                  </p:cNvSpPr>
                  <p:nvPr/>
                </p:nvSpPr>
                <p:spPr bwMode="auto">
                  <a:xfrm>
                    <a:off x="4152" y="3602"/>
                    <a:ext cx="71"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579" name="Freeform 117"/>
                  <p:cNvSpPr>
                    <a:spLocks/>
                  </p:cNvSpPr>
                  <p:nvPr/>
                </p:nvSpPr>
                <p:spPr bwMode="auto">
                  <a:xfrm>
                    <a:off x="4184" y="3602"/>
                    <a:ext cx="71"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580" name="Freeform 118"/>
                  <p:cNvSpPr>
                    <a:spLocks/>
                  </p:cNvSpPr>
                  <p:nvPr/>
                </p:nvSpPr>
                <p:spPr bwMode="auto">
                  <a:xfrm>
                    <a:off x="4216" y="3602"/>
                    <a:ext cx="71"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581" name="Freeform 119"/>
                  <p:cNvSpPr>
                    <a:spLocks/>
                  </p:cNvSpPr>
                  <p:nvPr/>
                </p:nvSpPr>
                <p:spPr bwMode="auto">
                  <a:xfrm>
                    <a:off x="4248" y="3602"/>
                    <a:ext cx="71"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582" name="Freeform 120"/>
                  <p:cNvSpPr>
                    <a:spLocks/>
                  </p:cNvSpPr>
                  <p:nvPr/>
                </p:nvSpPr>
                <p:spPr bwMode="auto">
                  <a:xfrm>
                    <a:off x="4280" y="3602"/>
                    <a:ext cx="70"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583" name="Freeform 121"/>
                  <p:cNvSpPr>
                    <a:spLocks/>
                  </p:cNvSpPr>
                  <p:nvPr/>
                </p:nvSpPr>
                <p:spPr bwMode="auto">
                  <a:xfrm>
                    <a:off x="4311" y="3602"/>
                    <a:ext cx="71" cy="333"/>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grpSp>
          </p:grpSp>
        </p:grpSp>
        <p:sp>
          <p:nvSpPr>
            <p:cNvPr id="23559" name="Text Box 122"/>
            <p:cNvSpPr txBox="1">
              <a:spLocks noChangeArrowheads="1"/>
            </p:cNvSpPr>
            <p:nvPr/>
          </p:nvSpPr>
          <p:spPr bwMode="auto">
            <a:xfrm>
              <a:off x="546100" y="3354266"/>
              <a:ext cx="3860800" cy="766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208" tIns="51588" rIns="99208" bIns="51588">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9pPr>
            </a:lstStyle>
            <a:p>
              <a:pPr algn="ctr" eaLnBrk="1" hangingPunct="1">
                <a:spcBef>
                  <a:spcPts val="496"/>
                </a:spcBef>
                <a:buClr>
                  <a:srgbClr val="00CC00"/>
                </a:buClr>
              </a:pPr>
              <a:r>
                <a:rPr lang="en-US" altLang="en-US" sz="1984" b="1">
                  <a:solidFill>
                    <a:srgbClr val="00CC00"/>
                  </a:solidFill>
                  <a:latin typeface="Arial" panose="020B0604020202020204" pitchFamily="34" charset="0"/>
                </a:rPr>
                <a:t>Parallel Kernel (device)</a:t>
              </a:r>
              <a:r>
                <a:rPr lang="ar-SA" altLang="en-US" sz="1984" b="1">
                  <a:solidFill>
                    <a:srgbClr val="00CC00"/>
                  </a:solidFill>
                  <a:latin typeface="Arial" panose="020B0604020202020204" pitchFamily="34" charset="0"/>
                </a:rPr>
                <a:t>‏</a:t>
              </a:r>
              <a:endParaRPr lang="en-US" altLang="en-US" sz="1984" b="1">
                <a:solidFill>
                  <a:srgbClr val="00CC00"/>
                </a:solidFill>
                <a:latin typeface="Arial" panose="020B0604020202020204" pitchFamily="34" charset="0"/>
              </a:endParaRPr>
            </a:p>
            <a:p>
              <a:pPr algn="ctr" eaLnBrk="1" hangingPunct="1">
                <a:spcBef>
                  <a:spcPts val="496"/>
                </a:spcBef>
                <a:buClr>
                  <a:srgbClr val="00CC00"/>
                </a:buClr>
              </a:pPr>
              <a:r>
                <a:rPr lang="en-US" altLang="en-US" sz="1984" b="1">
                  <a:solidFill>
                    <a:srgbClr val="00CC00"/>
                  </a:solidFill>
                  <a:latin typeface="Arial" panose="020B0604020202020204" pitchFamily="34" charset="0"/>
                </a:rPr>
                <a:t>KernelA&lt;&lt;&lt; nBlk, nTid &gt;&gt;&gt;(args);</a:t>
              </a:r>
            </a:p>
          </p:txBody>
        </p:sp>
        <p:sp>
          <p:nvSpPr>
            <p:cNvPr id="23560" name="Freeform 123"/>
            <p:cNvSpPr>
              <a:spLocks/>
            </p:cNvSpPr>
            <p:nvPr/>
          </p:nvSpPr>
          <p:spPr bwMode="auto">
            <a:xfrm>
              <a:off x="6399213" y="2389065"/>
              <a:ext cx="73025" cy="808038"/>
            </a:xfrm>
            <a:custGeom>
              <a:avLst/>
              <a:gdLst>
                <a:gd name="T0" fmla="*/ 2147483647 w 208"/>
                <a:gd name="T1" fmla="*/ 0 h 1536"/>
                <a:gd name="T2" fmla="*/ 2147483647 w 208"/>
                <a:gd name="T3" fmla="*/ 2147483647 h 1536"/>
                <a:gd name="T4" fmla="*/ 2147483647 w 208"/>
                <a:gd name="T5" fmla="*/ 2147483647 h 1536"/>
                <a:gd name="T6" fmla="*/ 2147483647 w 208"/>
                <a:gd name="T7" fmla="*/ 2147483647 h 1536"/>
                <a:gd name="T8" fmla="*/ 2147483647 w 208"/>
                <a:gd name="T9" fmla="*/ 2147483647 h 1536"/>
                <a:gd name="T10" fmla="*/ 2147483647 w 208"/>
                <a:gd name="T11" fmla="*/ 2147483647 h 1536"/>
                <a:gd name="T12" fmla="*/ 2147483647 w 208"/>
                <a:gd name="T13" fmla="*/ 2147483647 h 1536"/>
                <a:gd name="T14" fmla="*/ 2147483647 w 208"/>
                <a:gd name="T15" fmla="*/ 2147483647 h 1536"/>
                <a:gd name="T16" fmla="*/ 2147483647 w 208"/>
                <a:gd name="T17" fmla="*/ 2147483647 h 1536"/>
                <a:gd name="T18" fmla="*/ 2147483647 w 208"/>
                <a:gd name="T19" fmla="*/ 2147483647 h 1536"/>
                <a:gd name="T20" fmla="*/ 2147483647 w 208"/>
                <a:gd name="T21" fmla="*/ 2147483647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44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561" name="Text Box 124"/>
            <p:cNvSpPr txBox="1">
              <a:spLocks noChangeArrowheads="1"/>
            </p:cNvSpPr>
            <p:nvPr/>
          </p:nvSpPr>
          <p:spPr bwMode="auto">
            <a:xfrm>
              <a:off x="1330325" y="4536953"/>
              <a:ext cx="2293938" cy="357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208" tIns="51588" rIns="99208" bIns="51588">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9pPr>
            </a:lstStyle>
            <a:p>
              <a:pPr algn="ctr" eaLnBrk="1" hangingPunct="1">
                <a:lnSpc>
                  <a:spcPct val="85000"/>
                </a:lnSpc>
                <a:spcBef>
                  <a:spcPts val="248"/>
                </a:spcBef>
                <a:buClr>
                  <a:srgbClr val="3333CC"/>
                </a:buClr>
              </a:pPr>
              <a:r>
                <a:rPr lang="en-US" altLang="en-US" sz="1984" b="1">
                  <a:solidFill>
                    <a:srgbClr val="3333CC"/>
                  </a:solidFill>
                  <a:latin typeface="Arial" panose="020B0604020202020204" pitchFamily="34" charset="0"/>
                </a:rPr>
                <a:t>Serial Code (host)</a:t>
              </a:r>
              <a:r>
                <a:rPr lang="ar-SA" altLang="en-US" sz="1984" b="1">
                  <a:solidFill>
                    <a:srgbClr val="3333CC"/>
                  </a:solidFill>
                  <a:latin typeface="Arial" panose="020B0604020202020204" pitchFamily="34" charset="0"/>
                </a:rPr>
                <a:t>‏</a:t>
              </a:r>
              <a:endParaRPr lang="en-US" altLang="en-US" sz="1984" b="1">
                <a:solidFill>
                  <a:srgbClr val="3333CC"/>
                </a:solidFill>
                <a:latin typeface="Arial" panose="020B0604020202020204" pitchFamily="34" charset="0"/>
              </a:endParaRPr>
            </a:p>
          </p:txBody>
        </p:sp>
        <p:sp>
          <p:nvSpPr>
            <p:cNvPr id="23562" name="Freeform 125"/>
            <p:cNvSpPr>
              <a:spLocks/>
            </p:cNvSpPr>
            <p:nvPr/>
          </p:nvSpPr>
          <p:spPr bwMode="auto">
            <a:xfrm>
              <a:off x="6399213" y="4295653"/>
              <a:ext cx="73025" cy="808037"/>
            </a:xfrm>
            <a:custGeom>
              <a:avLst/>
              <a:gdLst>
                <a:gd name="T0" fmla="*/ 2147483647 w 208"/>
                <a:gd name="T1" fmla="*/ 0 h 1536"/>
                <a:gd name="T2" fmla="*/ 2147483647 w 208"/>
                <a:gd name="T3" fmla="*/ 2147483647 h 1536"/>
                <a:gd name="T4" fmla="*/ 2147483647 w 208"/>
                <a:gd name="T5" fmla="*/ 2147483647 h 1536"/>
                <a:gd name="T6" fmla="*/ 2147483647 w 208"/>
                <a:gd name="T7" fmla="*/ 2147483647 h 1536"/>
                <a:gd name="T8" fmla="*/ 2147483647 w 208"/>
                <a:gd name="T9" fmla="*/ 2147483647 h 1536"/>
                <a:gd name="T10" fmla="*/ 2147483647 w 208"/>
                <a:gd name="T11" fmla="*/ 2147483647 h 1536"/>
                <a:gd name="T12" fmla="*/ 2147483647 w 208"/>
                <a:gd name="T13" fmla="*/ 2147483647 h 1536"/>
                <a:gd name="T14" fmla="*/ 2147483647 w 208"/>
                <a:gd name="T15" fmla="*/ 2147483647 h 1536"/>
                <a:gd name="T16" fmla="*/ 2147483647 w 208"/>
                <a:gd name="T17" fmla="*/ 2147483647 h 1536"/>
                <a:gd name="T18" fmla="*/ 2147483647 w 208"/>
                <a:gd name="T19" fmla="*/ 2147483647 h 1536"/>
                <a:gd name="T20" fmla="*/ 2147483647 w 208"/>
                <a:gd name="T21" fmla="*/ 2147483647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44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23563" name="Text Box 126"/>
            <p:cNvSpPr txBox="1">
              <a:spLocks noChangeArrowheads="1"/>
            </p:cNvSpPr>
            <p:nvPr/>
          </p:nvSpPr>
          <p:spPr bwMode="auto">
            <a:xfrm>
              <a:off x="546100" y="5273553"/>
              <a:ext cx="3860800" cy="766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208" tIns="51588" rIns="99208" bIns="51588">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9pPr>
            </a:lstStyle>
            <a:p>
              <a:pPr algn="ctr" eaLnBrk="1" hangingPunct="1">
                <a:spcBef>
                  <a:spcPts val="496"/>
                </a:spcBef>
                <a:buClr>
                  <a:srgbClr val="00CC00"/>
                </a:buClr>
              </a:pPr>
              <a:r>
                <a:rPr lang="en-US" altLang="en-US" sz="1984" b="1">
                  <a:solidFill>
                    <a:srgbClr val="00CC00"/>
                  </a:solidFill>
                  <a:latin typeface="Arial" panose="020B0604020202020204" pitchFamily="34" charset="0"/>
                </a:rPr>
                <a:t>Parallel Kernel (device)</a:t>
              </a:r>
              <a:r>
                <a:rPr lang="ar-SA" altLang="en-US" sz="1984" b="1">
                  <a:solidFill>
                    <a:srgbClr val="00CC00"/>
                  </a:solidFill>
                  <a:latin typeface="Arial" panose="020B0604020202020204" pitchFamily="34" charset="0"/>
                </a:rPr>
                <a:t>‏</a:t>
              </a:r>
              <a:endParaRPr lang="en-US" altLang="en-US" sz="1984" b="1">
                <a:solidFill>
                  <a:srgbClr val="00CC00"/>
                </a:solidFill>
                <a:latin typeface="Arial" panose="020B0604020202020204" pitchFamily="34" charset="0"/>
              </a:endParaRPr>
            </a:p>
            <a:p>
              <a:pPr algn="ctr" eaLnBrk="1" hangingPunct="1">
                <a:spcBef>
                  <a:spcPts val="496"/>
                </a:spcBef>
                <a:buClr>
                  <a:srgbClr val="00CC00"/>
                </a:buClr>
              </a:pPr>
              <a:r>
                <a:rPr lang="en-US" altLang="en-US" sz="1984" b="1">
                  <a:solidFill>
                    <a:srgbClr val="00CC00"/>
                  </a:solidFill>
                  <a:latin typeface="Arial" panose="020B0604020202020204" pitchFamily="34" charset="0"/>
                </a:rPr>
                <a:t>KernelB&lt;&lt;&lt; nBlk, nTid &gt;&gt;&gt;(args);</a:t>
              </a:r>
            </a:p>
          </p:txBody>
        </p:sp>
        <p:sp>
          <p:nvSpPr>
            <p:cNvPr id="129" name="文本框 128"/>
            <p:cNvSpPr txBox="1"/>
            <p:nvPr/>
          </p:nvSpPr>
          <p:spPr>
            <a:xfrm>
              <a:off x="6589712" y="2820350"/>
              <a:ext cx="1798637" cy="391194"/>
            </a:xfrm>
            <a:prstGeom prst="rect">
              <a:avLst/>
            </a:prstGeom>
            <a:noFill/>
          </p:spPr>
          <p:txBody>
            <a:bodyPr wrap="square" rtlCol="0">
              <a:spAutoFit/>
            </a:bodyPr>
            <a:lstStyle/>
            <a:p>
              <a:r>
                <a:rPr lang="en-US" altLang="zh-CN" sz="1984" dirty="0"/>
                <a:t>Grid of threads</a:t>
              </a:r>
              <a:endParaRPr lang="zh-CN" altLang="en-US" sz="1984" dirty="0"/>
            </a:p>
          </p:txBody>
        </p:sp>
        <p:sp>
          <p:nvSpPr>
            <p:cNvPr id="130" name="文本框 129"/>
            <p:cNvSpPr txBox="1"/>
            <p:nvPr/>
          </p:nvSpPr>
          <p:spPr>
            <a:xfrm>
              <a:off x="6634956" y="4793889"/>
              <a:ext cx="1798637" cy="391194"/>
            </a:xfrm>
            <a:prstGeom prst="rect">
              <a:avLst/>
            </a:prstGeom>
            <a:noFill/>
          </p:spPr>
          <p:txBody>
            <a:bodyPr wrap="square" rtlCol="0">
              <a:spAutoFit/>
            </a:bodyPr>
            <a:lstStyle/>
            <a:p>
              <a:r>
                <a:rPr lang="en-US" altLang="zh-CN" sz="1984" dirty="0"/>
                <a:t>Grid of threads</a:t>
              </a:r>
              <a:endParaRPr lang="zh-CN" altLang="en-US" sz="1984" dirty="0"/>
            </a:p>
          </p:txBody>
        </p:sp>
      </p:grpSp>
      <p:sp>
        <p:nvSpPr>
          <p:cNvPr id="132" name="文本框 131"/>
          <p:cNvSpPr txBox="1"/>
          <p:nvPr/>
        </p:nvSpPr>
        <p:spPr>
          <a:xfrm>
            <a:off x="3847911" y="6650906"/>
            <a:ext cx="2622824" cy="703013"/>
          </a:xfrm>
          <a:prstGeom prst="rect">
            <a:avLst/>
          </a:prstGeom>
          <a:noFill/>
        </p:spPr>
        <p:txBody>
          <a:bodyPr wrap="square" rtlCol="0">
            <a:spAutoFit/>
          </a:bodyPr>
          <a:lstStyle/>
          <a:p>
            <a:r>
              <a:rPr lang="en-US" altLang="zh-CN" sz="1984" dirty="0"/>
              <a:t>Simplified CUDA model</a:t>
            </a:r>
            <a:endParaRPr lang="zh-CN" altLang="en-US" sz="1984" dirty="0"/>
          </a:p>
        </p:txBody>
      </p:sp>
    </p:spTree>
    <p:extLst>
      <p:ext uri="{BB962C8B-B14F-4D97-AF65-F5344CB8AC3E}">
        <p14:creationId xmlns:p14="http://schemas.microsoft.com/office/powerpoint/2010/main" val="2381483485"/>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Content </a:t>
            </a:r>
            <a:endParaRPr lang="zh-CN" altLang="en-US" dirty="0"/>
          </a:p>
        </p:txBody>
      </p:sp>
      <p:sp>
        <p:nvSpPr>
          <p:cNvPr id="3" name="内容占位符 2"/>
          <p:cNvSpPr>
            <a:spLocks noGrp="1"/>
          </p:cNvSpPr>
          <p:nvPr>
            <p:ph idx="1"/>
          </p:nvPr>
        </p:nvSpPr>
        <p:spPr/>
        <p:txBody>
          <a:bodyPr/>
          <a:lstStyle/>
          <a:p>
            <a:r>
              <a:rPr lang="en-US" altLang="zh-CN" dirty="0"/>
              <a:t>Data </a:t>
            </a:r>
            <a:r>
              <a:rPr lang="en-US" altLang="en-US" dirty="0"/>
              <a:t>Parallel</a:t>
            </a:r>
            <a:r>
              <a:rPr lang="en-US" altLang="zh-CN" dirty="0"/>
              <a:t>ism</a:t>
            </a:r>
          </a:p>
          <a:p>
            <a:pPr lvl="1"/>
            <a:r>
              <a:rPr lang="en-US" altLang="zh-CN" dirty="0"/>
              <a:t>Example – color to grey conversion</a:t>
            </a:r>
          </a:p>
          <a:p>
            <a:pPr lvl="1"/>
            <a:endParaRPr lang="en-US" altLang="zh-CN" dirty="0"/>
          </a:p>
          <a:p>
            <a:r>
              <a:rPr lang="en-US" altLang="zh-CN" u="sng" dirty="0"/>
              <a:t>CUDA Programming model</a:t>
            </a:r>
          </a:p>
          <a:p>
            <a:pPr lvl="1"/>
            <a:r>
              <a:rPr lang="en-US" altLang="zh-CN" dirty="0"/>
              <a:t>CUDA C Structure</a:t>
            </a:r>
          </a:p>
          <a:p>
            <a:pPr lvl="1"/>
            <a:r>
              <a:rPr lang="en-US" altLang="zh-CN" u="sng" dirty="0"/>
              <a:t>Example – vector add</a:t>
            </a:r>
          </a:p>
          <a:p>
            <a:pPr lvl="1"/>
            <a:r>
              <a:rPr lang="en-US" altLang="zh-CN" dirty="0"/>
              <a:t>Memory and Data Transfer</a:t>
            </a:r>
          </a:p>
          <a:p>
            <a:pPr lvl="1"/>
            <a:r>
              <a:rPr lang="en-US" altLang="zh-CN" dirty="0"/>
              <a:t>Kernel Function </a:t>
            </a:r>
          </a:p>
          <a:p>
            <a:pPr lvl="1"/>
            <a:r>
              <a:rPr lang="en-US" altLang="zh-CN" dirty="0"/>
              <a:t>Kernel Launch</a:t>
            </a:r>
          </a:p>
          <a:p>
            <a:pPr marL="0" indent="0">
              <a:buNone/>
            </a:pPr>
            <a:endParaRPr lang="en-US" altLang="en-US" dirty="0"/>
          </a:p>
          <a:p>
            <a:endParaRPr lang="zh-CN" altLang="en-US" dirty="0"/>
          </a:p>
        </p:txBody>
      </p:sp>
    </p:spTree>
    <p:extLst>
      <p:ext uri="{BB962C8B-B14F-4D97-AF65-F5344CB8AC3E}">
        <p14:creationId xmlns:p14="http://schemas.microsoft.com/office/powerpoint/2010/main" val="823945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B1104-C26E-5747-90FB-2BFE6F3E7CA0}"/>
              </a:ext>
            </a:extLst>
          </p:cNvPr>
          <p:cNvSpPr>
            <a:spLocks noGrp="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What is CUDA</a:t>
            </a:r>
            <a:endParaRPr lang="en-US" dirty="0"/>
          </a:p>
        </p:txBody>
      </p:sp>
      <p:pic>
        <p:nvPicPr>
          <p:cNvPr id="5" name="Picture 4">
            <a:extLst>
              <a:ext uri="{FF2B5EF4-FFF2-40B4-BE49-F238E27FC236}">
                <a16:creationId xmlns:a16="http://schemas.microsoft.com/office/drawing/2014/main" id="{1BFF1D7F-B2E8-0C47-AA21-1921EE3D0111}"/>
              </a:ext>
            </a:extLst>
          </p:cNvPr>
          <p:cNvPicPr>
            <a:picLocks noChangeAspect="1"/>
          </p:cNvPicPr>
          <p:nvPr/>
        </p:nvPicPr>
        <p:blipFill>
          <a:blip r:embed="rId2"/>
          <a:stretch>
            <a:fillRect/>
          </a:stretch>
        </p:blipFill>
        <p:spPr>
          <a:xfrm>
            <a:off x="2213556" y="1464310"/>
            <a:ext cx="5936033" cy="5841056"/>
          </a:xfrm>
          <a:prstGeom prst="rect">
            <a:avLst/>
          </a:prstGeom>
        </p:spPr>
      </p:pic>
    </p:spTree>
    <p:extLst>
      <p:ext uri="{BB962C8B-B14F-4D97-AF65-F5344CB8AC3E}">
        <p14:creationId xmlns:p14="http://schemas.microsoft.com/office/powerpoint/2010/main" val="13904724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02-05-9780128119860"/>
          <p:cNvPicPr>
            <a:picLocks noGrp="1" noChangeAspect="1"/>
          </p:cNvPicPr>
          <p:nvPr isPhoto="1"/>
        </p:nvPicPr>
        <p:blipFill>
          <a:blip r:embed="rId3" cstate="print">
            <a:lum/>
            <a:extLst>
              <a:ext uri="{28A0092B-C50C-407E-A947-70E740481C1C}">
                <a14:useLocalDpi xmlns:a14="http://schemas.microsoft.com/office/drawing/2010/main" val="0"/>
              </a:ext>
            </a:extLst>
          </a:blip>
          <a:stretch>
            <a:fillRect/>
          </a:stretch>
        </p:blipFill>
        <p:spPr>
          <a:xfrm>
            <a:off x="1308934" y="1821339"/>
            <a:ext cx="7242035" cy="3619539"/>
          </a:xfrm>
          <a:prstGeom prst="rect">
            <a:avLst/>
          </a:prstGeom>
          <a:noFill/>
          <a:ln>
            <a:solidFill>
              <a:srgbClr val="0070C0"/>
            </a:solidFill>
          </a:ln>
        </p:spPr>
      </p:pic>
      <p:sp>
        <p:nvSpPr>
          <p:cNvPr id="6" name="Slide Number Placeholder 5"/>
          <p:cNvSpPr>
            <a:spLocks noGrp="1"/>
          </p:cNvSpPr>
          <p:nvPr>
            <p:ph type="sldNum" sz="quarter" idx="12"/>
          </p:nvPr>
        </p:nvSpPr>
        <p:spPr/>
        <p:txBody>
          <a:bodyPr/>
          <a:lstStyle/>
          <a:p>
            <a:fld id="{917ED205-9570-45D2-989D-DD33C90EC77D}" type="slidenum">
              <a:rPr lang="en-IN" smtClean="0"/>
              <a:t>40</a:t>
            </a:fld>
            <a:endParaRPr lang="en-IN"/>
          </a:p>
        </p:txBody>
      </p:sp>
      <p:sp>
        <p:nvSpPr>
          <p:cNvPr id="7" name="Rectangle 6"/>
          <p:cNvSpPr/>
          <p:nvPr/>
        </p:nvSpPr>
        <p:spPr>
          <a:xfrm>
            <a:off x="1225610" y="5440878"/>
            <a:ext cx="6363669" cy="397673"/>
          </a:xfrm>
          <a:prstGeom prst="rect">
            <a:avLst/>
          </a:prstGeom>
        </p:spPr>
        <p:txBody>
          <a:bodyPr wrap="square">
            <a:spAutoFit/>
          </a:bodyPr>
          <a:lstStyle/>
          <a:p>
            <a:r>
              <a:rPr lang="en-IN" sz="1984" dirty="0"/>
              <a:t>A simple traditional vector addition C code example.</a:t>
            </a:r>
          </a:p>
        </p:txBody>
      </p:sp>
      <p:sp>
        <p:nvSpPr>
          <p:cNvPr id="8" name="Rectangle 3"/>
          <p:cNvSpPr txBox="1">
            <a:spLocks noChangeArrowheads="1"/>
          </p:cNvSpPr>
          <p:nvPr/>
        </p:nvSpPr>
        <p:spPr>
          <a:xfrm>
            <a:off x="756497" y="251989"/>
            <a:ext cx="9153857" cy="12581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en-US" sz="3968" dirty="0"/>
              <a:t>Vector Addition: </a:t>
            </a:r>
            <a:r>
              <a:rPr lang="en-US" altLang="zh-CN" sz="3968" dirty="0"/>
              <a:t>T</a:t>
            </a:r>
            <a:r>
              <a:rPr lang="en-US" altLang="en-US" sz="3968" dirty="0"/>
              <a:t>raditional</a:t>
            </a:r>
          </a:p>
        </p:txBody>
      </p:sp>
    </p:spTree>
    <p:extLst>
      <p:ext uri="{BB962C8B-B14F-4D97-AF65-F5344CB8AC3E}">
        <p14:creationId xmlns:p14="http://schemas.microsoft.com/office/powerpoint/2010/main" val="35269070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17ED205-9570-45D2-989D-DD33C90EC77D}" type="slidenum">
              <a:rPr lang="en-IN" smtClean="0"/>
              <a:t>41</a:t>
            </a:fld>
            <a:endParaRPr lang="en-IN"/>
          </a:p>
        </p:txBody>
      </p:sp>
      <p:sp>
        <p:nvSpPr>
          <p:cNvPr id="8" name="Rectangle 3"/>
          <p:cNvSpPr txBox="1">
            <a:spLocks noChangeArrowheads="1"/>
          </p:cNvSpPr>
          <p:nvPr/>
        </p:nvSpPr>
        <p:spPr>
          <a:xfrm>
            <a:off x="756497" y="251989"/>
            <a:ext cx="9153857" cy="12581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en-US" sz="3968" dirty="0"/>
              <a:t>Vector Addition: </a:t>
            </a:r>
            <a:r>
              <a:rPr lang="en-US" altLang="zh-CN" sz="3968" dirty="0"/>
              <a:t>T</a:t>
            </a:r>
            <a:r>
              <a:rPr lang="en-US" altLang="en-US" sz="3968" dirty="0"/>
              <a:t>raditional</a:t>
            </a:r>
          </a:p>
        </p:txBody>
      </p:sp>
      <p:sp>
        <p:nvSpPr>
          <p:cNvPr id="9" name="Rectangle 2"/>
          <p:cNvSpPr txBox="1">
            <a:spLocks noChangeArrowheads="1"/>
          </p:cNvSpPr>
          <p:nvPr/>
        </p:nvSpPr>
        <p:spPr>
          <a:xfrm>
            <a:off x="504508" y="1634699"/>
            <a:ext cx="9023151" cy="5372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086" dirty="0"/>
              <a:t>C</a:t>
            </a:r>
            <a:r>
              <a:rPr lang="zh-CN" altLang="en-US" sz="3086" dirty="0"/>
              <a:t>语言中的指针和数组</a:t>
            </a:r>
            <a:r>
              <a:rPr lang="en-US" altLang="zh-CN" sz="3086" dirty="0"/>
              <a:t>:</a:t>
            </a:r>
          </a:p>
          <a:p>
            <a:pPr lvl="1"/>
            <a:endParaRPr lang="en-US" altLang="zh-CN" sz="2425" dirty="0"/>
          </a:p>
          <a:p>
            <a:pPr lvl="1"/>
            <a:r>
              <a:rPr lang="zh-CN" altLang="en-US" sz="2425" dirty="0"/>
              <a:t>在</a:t>
            </a:r>
            <a:r>
              <a:rPr lang="en-US" altLang="zh-CN" sz="2425" dirty="0"/>
              <a:t>C</a:t>
            </a:r>
            <a:r>
              <a:rPr lang="zh-CN" altLang="en-US" sz="2425" dirty="0"/>
              <a:t>语言中，可以使用指针来访问变量和数据结构。可以声明一个指针变量</a:t>
            </a:r>
            <a:r>
              <a:rPr lang="en-US" altLang="zh-CN" sz="2425" dirty="0"/>
              <a:t>P</a:t>
            </a:r>
            <a:r>
              <a:rPr lang="zh-CN" altLang="en-US" sz="2425" dirty="0"/>
              <a:t>，其声明方式为 </a:t>
            </a:r>
            <a:r>
              <a:rPr lang="en-US" altLang="zh-CN" sz="2425" dirty="0"/>
              <a:t>:</a:t>
            </a:r>
          </a:p>
          <a:p>
            <a:pPr marL="503972" lvl="1" indent="0">
              <a:buNone/>
            </a:pPr>
            <a:r>
              <a:rPr lang="en-US" altLang="zh-CN" sz="2425" dirty="0"/>
              <a:t>		                   </a:t>
            </a:r>
            <a:r>
              <a:rPr lang="en-US" altLang="zh-CN" sz="3086" dirty="0">
                <a:solidFill>
                  <a:srgbClr val="1D07BF"/>
                </a:solidFill>
              </a:rPr>
              <a:t>float *P;</a:t>
            </a:r>
          </a:p>
          <a:p>
            <a:pPr lvl="1"/>
            <a:endParaRPr lang="en-US" altLang="zh-CN" sz="2425" dirty="0"/>
          </a:p>
          <a:p>
            <a:pPr lvl="1"/>
            <a:r>
              <a:rPr lang="zh-CN" altLang="en-US" dirty="0"/>
              <a:t>在</a:t>
            </a:r>
            <a:r>
              <a:rPr lang="en-US" dirty="0"/>
              <a:t>C</a:t>
            </a:r>
            <a:r>
              <a:rPr lang="zh-CN" altLang="en-US" dirty="0"/>
              <a:t>程序中，可以通过指向其第</a:t>
            </a:r>
            <a:r>
              <a:rPr lang="en-US" altLang="zh-CN" dirty="0"/>
              <a:t>0</a:t>
            </a:r>
            <a:r>
              <a:rPr lang="zh-CN" altLang="en-US" dirty="0"/>
              <a:t>个元素的指针来访问数组。 </a:t>
            </a:r>
            <a:endParaRPr lang="en-US" altLang="zh-CN" dirty="0"/>
          </a:p>
          <a:p>
            <a:pPr lvl="2"/>
            <a:r>
              <a:rPr lang="zh-CN" altLang="en-US" dirty="0"/>
              <a:t>例如，语句 </a:t>
            </a:r>
            <a:r>
              <a:rPr lang="en-US" dirty="0"/>
              <a:t>P=&amp;(A[0]) </a:t>
            </a:r>
            <a:r>
              <a:rPr lang="zh-CN" altLang="en-US" dirty="0"/>
              <a:t>使得</a:t>
            </a:r>
            <a:r>
              <a:rPr lang="en-US" dirty="0"/>
              <a:t>P</a:t>
            </a:r>
            <a:r>
              <a:rPr lang="zh-CN" altLang="en-US" dirty="0"/>
              <a:t>指向数组</a:t>
            </a:r>
            <a:r>
              <a:rPr lang="en-US" dirty="0"/>
              <a:t>A</a:t>
            </a:r>
            <a:r>
              <a:rPr lang="zh-CN" altLang="en-US" dirty="0"/>
              <a:t>的第</a:t>
            </a:r>
            <a:r>
              <a:rPr lang="en-US" altLang="zh-CN" dirty="0"/>
              <a:t>0</a:t>
            </a:r>
            <a:r>
              <a:rPr lang="zh-CN" altLang="en-US" dirty="0"/>
              <a:t>个元素</a:t>
            </a:r>
            <a:r>
              <a:rPr lang="en-US" altLang="zh-CN" sz="1805" dirty="0"/>
              <a:t>. </a:t>
            </a:r>
          </a:p>
          <a:p>
            <a:pPr lvl="2"/>
            <a:r>
              <a:rPr lang="en-US" altLang="zh-CN" sz="2025" dirty="0"/>
              <a:t>P[</a:t>
            </a:r>
            <a:r>
              <a:rPr lang="en-US" altLang="zh-CN" sz="2025" dirty="0" err="1"/>
              <a:t>i</a:t>
            </a:r>
            <a:r>
              <a:rPr lang="en-US" altLang="zh-CN" sz="2025" dirty="0"/>
              <a:t>] becomes a synonym for A[</a:t>
            </a:r>
            <a:r>
              <a:rPr lang="en-US" altLang="zh-CN" sz="2025" dirty="0" err="1"/>
              <a:t>i</a:t>
            </a:r>
            <a:r>
              <a:rPr lang="en-US" altLang="zh-CN" sz="2025" dirty="0"/>
              <a:t>]. </a:t>
            </a:r>
          </a:p>
          <a:p>
            <a:pPr lvl="2"/>
            <a:endParaRPr lang="en-US" altLang="zh-CN" sz="2025" dirty="0"/>
          </a:p>
          <a:p>
            <a:pPr lvl="1"/>
            <a:r>
              <a:rPr lang="zh-CN" altLang="en-US" dirty="0">
                <a:solidFill>
                  <a:srgbClr val="002060"/>
                </a:solidFill>
              </a:rPr>
              <a:t>实际上，数组名</a:t>
            </a:r>
            <a:r>
              <a:rPr lang="en-US" dirty="0">
                <a:solidFill>
                  <a:srgbClr val="002060"/>
                </a:solidFill>
              </a:rPr>
              <a:t>A</a:t>
            </a:r>
            <a:r>
              <a:rPr lang="zh-CN" altLang="en-US" dirty="0">
                <a:solidFill>
                  <a:srgbClr val="002060"/>
                </a:solidFill>
              </a:rPr>
              <a:t>本身就是指向其第</a:t>
            </a:r>
            <a:r>
              <a:rPr lang="en-US" altLang="zh-CN" dirty="0">
                <a:solidFill>
                  <a:srgbClr val="002060"/>
                </a:solidFill>
              </a:rPr>
              <a:t>0</a:t>
            </a:r>
            <a:r>
              <a:rPr lang="zh-CN" altLang="en-US" dirty="0">
                <a:solidFill>
                  <a:srgbClr val="002060"/>
                </a:solidFill>
              </a:rPr>
              <a:t>个元素的指针</a:t>
            </a:r>
            <a:r>
              <a:rPr lang="en-US" altLang="zh-CN" sz="2425" dirty="0">
                <a:solidFill>
                  <a:srgbClr val="002060"/>
                </a:solidFill>
              </a:rPr>
              <a:t>.</a:t>
            </a:r>
          </a:p>
        </p:txBody>
      </p:sp>
    </p:spTree>
    <p:extLst>
      <p:ext uri="{BB962C8B-B14F-4D97-AF65-F5344CB8AC3E}">
        <p14:creationId xmlns:p14="http://schemas.microsoft.com/office/powerpoint/2010/main" val="3024669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17ED205-9570-45D2-989D-DD33C90EC77D}" type="slidenum">
              <a:rPr lang="en-IN" smtClean="0"/>
              <a:t>42</a:t>
            </a:fld>
            <a:endParaRPr lang="en-IN"/>
          </a:p>
        </p:txBody>
      </p:sp>
      <p:sp>
        <p:nvSpPr>
          <p:cNvPr id="8" name="Rectangle 3"/>
          <p:cNvSpPr txBox="1">
            <a:spLocks noChangeArrowheads="1"/>
          </p:cNvSpPr>
          <p:nvPr/>
        </p:nvSpPr>
        <p:spPr>
          <a:xfrm>
            <a:off x="756497" y="251989"/>
            <a:ext cx="9153857" cy="12581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en-US" sz="3968" dirty="0"/>
              <a:t>Vector Addition: </a:t>
            </a:r>
            <a:r>
              <a:rPr lang="en-US" altLang="zh-CN" sz="3968" dirty="0"/>
              <a:t>T</a:t>
            </a:r>
            <a:r>
              <a:rPr lang="en-US" altLang="en-US" sz="3968" dirty="0"/>
              <a:t>raditional</a:t>
            </a:r>
          </a:p>
        </p:txBody>
      </p:sp>
      <p:sp>
        <p:nvSpPr>
          <p:cNvPr id="9" name="Rectangle 2"/>
          <p:cNvSpPr txBox="1">
            <a:spLocks noChangeArrowheads="1"/>
          </p:cNvSpPr>
          <p:nvPr/>
        </p:nvSpPr>
        <p:spPr>
          <a:xfrm>
            <a:off x="504508" y="1634699"/>
            <a:ext cx="9023151" cy="5372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086" dirty="0"/>
              <a:t>Pointers and Array in C:</a:t>
            </a:r>
          </a:p>
          <a:p>
            <a:pPr lvl="1"/>
            <a:endParaRPr lang="en-US" altLang="zh-CN" sz="2425" dirty="0"/>
          </a:p>
          <a:p>
            <a:pPr lvl="1">
              <a:lnSpc>
                <a:spcPct val="100000"/>
              </a:lnSpc>
            </a:pPr>
            <a:r>
              <a:rPr lang="zh-CN" altLang="en-US" sz="2425" dirty="0"/>
              <a:t>将数组名</a:t>
            </a:r>
            <a:r>
              <a:rPr lang="en-US" altLang="en-US" sz="2425" dirty="0"/>
              <a:t>A</a:t>
            </a:r>
            <a:r>
              <a:rPr lang="zh-CN" altLang="en-US" sz="2425" dirty="0"/>
              <a:t>作为第一个参数传递给函数调用</a:t>
            </a:r>
            <a:r>
              <a:rPr lang="en-US" altLang="en-US" sz="2425" dirty="0" err="1"/>
              <a:t>vecAdd</a:t>
            </a:r>
            <a:r>
              <a:rPr lang="en-US" altLang="en-US" sz="2425" dirty="0"/>
              <a:t>，</a:t>
            </a:r>
            <a:r>
              <a:rPr lang="zh-CN" altLang="en-US" sz="2425" dirty="0"/>
              <a:t>使得函数的第一个参数</a:t>
            </a:r>
            <a:r>
              <a:rPr lang="en-US" altLang="en-US" sz="2425" dirty="0" err="1"/>
              <a:t>h_A</a:t>
            </a:r>
            <a:r>
              <a:rPr lang="zh-CN" altLang="en-US" sz="2425" dirty="0"/>
              <a:t>指向</a:t>
            </a:r>
            <a:r>
              <a:rPr lang="en-US" altLang="en-US" sz="2425" dirty="0"/>
              <a:t>A</a:t>
            </a:r>
            <a:r>
              <a:rPr lang="zh-CN" altLang="en-US" sz="2425" dirty="0"/>
              <a:t>的第</a:t>
            </a:r>
            <a:r>
              <a:rPr lang="en-US" altLang="zh-CN" sz="2425" dirty="0"/>
              <a:t>0</a:t>
            </a:r>
            <a:r>
              <a:rPr lang="zh-CN" altLang="en-US" sz="2425" dirty="0"/>
              <a:t>个元素。</a:t>
            </a:r>
          </a:p>
          <a:p>
            <a:pPr lvl="1">
              <a:lnSpc>
                <a:spcPct val="100000"/>
              </a:lnSpc>
            </a:pPr>
            <a:endParaRPr lang="en-US" altLang="zh-CN" sz="2425" dirty="0"/>
          </a:p>
          <a:p>
            <a:pPr lvl="1">
              <a:lnSpc>
                <a:spcPct val="100000"/>
              </a:lnSpc>
            </a:pPr>
            <a:r>
              <a:rPr lang="zh-CN" altLang="en-US" sz="2425" dirty="0"/>
              <a:t>也就是：</a:t>
            </a:r>
            <a:r>
              <a:rPr lang="en-US" altLang="en-US" sz="2425" dirty="0"/>
              <a:t>A</a:t>
            </a:r>
            <a:r>
              <a:rPr lang="zh-CN" altLang="en-US" sz="2425" dirty="0"/>
              <a:t>是通过引用（</a:t>
            </a:r>
            <a:r>
              <a:rPr lang="en-US" altLang="zh-CN" sz="2425" dirty="0"/>
              <a:t>by reference</a:t>
            </a:r>
            <a:r>
              <a:rPr lang="zh-CN" altLang="en-US" sz="2425" dirty="0"/>
              <a:t>）传递给</a:t>
            </a:r>
            <a:r>
              <a:rPr lang="en-US" altLang="en-US" sz="2425" dirty="0" err="1"/>
              <a:t>vecAdd</a:t>
            </a:r>
            <a:r>
              <a:rPr lang="zh-CN" altLang="en-US" sz="2425" dirty="0"/>
              <a:t>的。</a:t>
            </a:r>
          </a:p>
          <a:p>
            <a:pPr lvl="1">
              <a:lnSpc>
                <a:spcPct val="100000"/>
              </a:lnSpc>
            </a:pPr>
            <a:endParaRPr lang="en-US" altLang="zh-CN" sz="2425" dirty="0"/>
          </a:p>
          <a:p>
            <a:pPr lvl="1">
              <a:lnSpc>
                <a:spcPct val="100000"/>
              </a:lnSpc>
            </a:pPr>
            <a:r>
              <a:rPr lang="zh-CN" altLang="en-US" sz="2425" dirty="0"/>
              <a:t>因此，在函数体内可以使用</a:t>
            </a:r>
            <a:r>
              <a:rPr lang="en-US" altLang="en-US" sz="2425" dirty="0" err="1"/>
              <a:t>h_A</a:t>
            </a:r>
            <a:r>
              <a:rPr lang="en-US" altLang="en-US" sz="2425" dirty="0"/>
              <a:t>[</a:t>
            </a:r>
            <a:r>
              <a:rPr lang="en-US" altLang="en-US" sz="2425" dirty="0" err="1"/>
              <a:t>i</a:t>
            </a:r>
            <a:r>
              <a:rPr lang="en-US" altLang="en-US" sz="2425" dirty="0"/>
              <a:t>]</a:t>
            </a:r>
            <a:r>
              <a:rPr lang="zh-CN" altLang="en-US" sz="2425" dirty="0"/>
              <a:t>来访问</a:t>
            </a:r>
            <a:r>
              <a:rPr lang="en-US" altLang="en-US" sz="2425" dirty="0"/>
              <a:t>A[</a:t>
            </a:r>
            <a:r>
              <a:rPr lang="en-US" altLang="en-US" sz="2425" dirty="0" err="1"/>
              <a:t>i</a:t>
            </a:r>
            <a:r>
              <a:rPr lang="en-US" altLang="en-US" sz="2425" dirty="0"/>
              <a:t>]。</a:t>
            </a:r>
          </a:p>
          <a:p>
            <a:pPr lvl="1"/>
            <a:endParaRPr lang="en-US" altLang="en-US" sz="2000" dirty="0"/>
          </a:p>
        </p:txBody>
      </p:sp>
    </p:spTree>
    <p:extLst>
      <p:ext uri="{BB962C8B-B14F-4D97-AF65-F5344CB8AC3E}">
        <p14:creationId xmlns:p14="http://schemas.microsoft.com/office/powerpoint/2010/main" val="41359270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02-06-9780128119860"/>
          <p:cNvPicPr>
            <a:picLocks noGrp="1" noChangeAspect="1"/>
          </p:cNvPicPr>
          <p:nvPr isPhoto="1"/>
        </p:nvPicPr>
        <p:blipFill>
          <a:blip r:embed="rId3" cstate="print">
            <a:lum/>
            <a:extLst>
              <a:ext uri="{28A0092B-C50C-407E-A947-70E740481C1C}">
                <a14:useLocalDpi xmlns:a14="http://schemas.microsoft.com/office/drawing/2010/main" val="0"/>
              </a:ext>
            </a:extLst>
          </a:blip>
          <a:stretch>
            <a:fillRect/>
          </a:stretch>
        </p:blipFill>
        <p:spPr>
          <a:xfrm>
            <a:off x="756496" y="1621977"/>
            <a:ext cx="8055492" cy="4577283"/>
          </a:xfrm>
          <a:prstGeom prst="rect">
            <a:avLst/>
          </a:prstGeom>
          <a:noFill/>
          <a:ln>
            <a:solidFill>
              <a:srgbClr val="0070C0"/>
            </a:solidFill>
          </a:ln>
        </p:spPr>
      </p:pic>
      <p:sp>
        <p:nvSpPr>
          <p:cNvPr id="6" name="Slide Number Placeholder 5"/>
          <p:cNvSpPr>
            <a:spLocks noGrp="1"/>
          </p:cNvSpPr>
          <p:nvPr>
            <p:ph type="sldNum" sz="quarter" idx="12"/>
          </p:nvPr>
        </p:nvSpPr>
        <p:spPr/>
        <p:txBody>
          <a:bodyPr/>
          <a:lstStyle/>
          <a:p>
            <a:fld id="{917ED205-9570-45D2-989D-DD33C90EC77D}" type="slidenum">
              <a:rPr lang="en-IN" smtClean="0"/>
              <a:t>43</a:t>
            </a:fld>
            <a:endParaRPr lang="en-IN"/>
          </a:p>
        </p:txBody>
      </p:sp>
      <p:sp>
        <p:nvSpPr>
          <p:cNvPr id="7" name="Rectangle 6"/>
          <p:cNvSpPr/>
          <p:nvPr/>
        </p:nvSpPr>
        <p:spPr>
          <a:xfrm>
            <a:off x="756496" y="6463882"/>
            <a:ext cx="8649468" cy="703013"/>
          </a:xfrm>
          <a:prstGeom prst="rect">
            <a:avLst/>
          </a:prstGeom>
        </p:spPr>
        <p:txBody>
          <a:bodyPr wrap="square">
            <a:spAutoFit/>
          </a:bodyPr>
          <a:lstStyle/>
          <a:p>
            <a:r>
              <a:rPr lang="en-IN" sz="1984" b="1" dirty="0"/>
              <a:t>FIGURE 2.6: </a:t>
            </a:r>
            <a:r>
              <a:rPr lang="en-IN" sz="1984" dirty="0"/>
              <a:t>Outline of a revised </a:t>
            </a:r>
            <a:r>
              <a:rPr lang="en-IN" sz="1984" dirty="0" err="1"/>
              <a:t>vecAdd</a:t>
            </a:r>
            <a:r>
              <a:rPr lang="en-IN" sz="1984" dirty="0"/>
              <a:t> function that moves the work to a device.</a:t>
            </a:r>
          </a:p>
        </p:txBody>
      </p:sp>
      <p:sp>
        <p:nvSpPr>
          <p:cNvPr id="8" name="Rectangle 3"/>
          <p:cNvSpPr txBox="1">
            <a:spLocks noChangeArrowheads="1"/>
          </p:cNvSpPr>
          <p:nvPr/>
        </p:nvSpPr>
        <p:spPr>
          <a:xfrm>
            <a:off x="756497" y="251989"/>
            <a:ext cx="9153857" cy="12581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en-US" sz="4850" dirty="0"/>
              <a:t>Vector Addition: CUDA</a:t>
            </a:r>
          </a:p>
        </p:txBody>
      </p:sp>
    </p:spTree>
    <p:extLst>
      <p:ext uri="{BB962C8B-B14F-4D97-AF65-F5344CB8AC3E}">
        <p14:creationId xmlns:p14="http://schemas.microsoft.com/office/powerpoint/2010/main" val="37901665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Content </a:t>
            </a:r>
            <a:endParaRPr lang="zh-CN" altLang="en-US" dirty="0"/>
          </a:p>
        </p:txBody>
      </p:sp>
      <p:sp>
        <p:nvSpPr>
          <p:cNvPr id="3" name="内容占位符 2"/>
          <p:cNvSpPr>
            <a:spLocks noGrp="1"/>
          </p:cNvSpPr>
          <p:nvPr>
            <p:ph idx="1"/>
          </p:nvPr>
        </p:nvSpPr>
        <p:spPr/>
        <p:txBody>
          <a:bodyPr/>
          <a:lstStyle/>
          <a:p>
            <a:r>
              <a:rPr lang="en-US" altLang="zh-CN" dirty="0"/>
              <a:t>Data </a:t>
            </a:r>
            <a:r>
              <a:rPr lang="en-US" altLang="en-US" dirty="0"/>
              <a:t>Parallel</a:t>
            </a:r>
            <a:r>
              <a:rPr lang="en-US" altLang="zh-CN" dirty="0"/>
              <a:t>ism</a:t>
            </a:r>
          </a:p>
          <a:p>
            <a:pPr lvl="1"/>
            <a:r>
              <a:rPr lang="en-US" altLang="zh-CN" dirty="0"/>
              <a:t>Example – color to grey conversion</a:t>
            </a:r>
          </a:p>
          <a:p>
            <a:pPr lvl="1"/>
            <a:endParaRPr lang="en-US" altLang="zh-CN" dirty="0"/>
          </a:p>
          <a:p>
            <a:r>
              <a:rPr lang="en-US" altLang="zh-CN" u="sng" dirty="0"/>
              <a:t>CUDA Programming model</a:t>
            </a:r>
          </a:p>
          <a:p>
            <a:pPr lvl="1"/>
            <a:r>
              <a:rPr lang="en-US" altLang="zh-CN" dirty="0"/>
              <a:t>CUDA C Structure</a:t>
            </a:r>
          </a:p>
          <a:p>
            <a:pPr lvl="1"/>
            <a:r>
              <a:rPr lang="en-US" altLang="zh-CN" dirty="0"/>
              <a:t>Example – vector add</a:t>
            </a:r>
          </a:p>
          <a:p>
            <a:pPr lvl="1"/>
            <a:r>
              <a:rPr lang="en-US" altLang="zh-CN" u="sng" dirty="0"/>
              <a:t>Memory and Data Transfer</a:t>
            </a:r>
          </a:p>
          <a:p>
            <a:pPr lvl="1"/>
            <a:r>
              <a:rPr lang="en-US" altLang="zh-CN" dirty="0"/>
              <a:t>Kernel Function </a:t>
            </a:r>
          </a:p>
          <a:p>
            <a:pPr lvl="1"/>
            <a:r>
              <a:rPr lang="en-US" altLang="zh-CN" dirty="0"/>
              <a:t>Kernel Launch</a:t>
            </a:r>
          </a:p>
          <a:p>
            <a:pPr marL="0" indent="0">
              <a:buNone/>
            </a:pPr>
            <a:endParaRPr lang="en-US" altLang="en-US" dirty="0"/>
          </a:p>
          <a:p>
            <a:endParaRPr lang="zh-CN" altLang="en-US" dirty="0"/>
          </a:p>
        </p:txBody>
      </p:sp>
    </p:spTree>
    <p:extLst>
      <p:ext uri="{BB962C8B-B14F-4D97-AF65-F5344CB8AC3E}">
        <p14:creationId xmlns:p14="http://schemas.microsoft.com/office/powerpoint/2010/main" val="41815598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17ED205-9570-45D2-989D-DD33C90EC77D}" type="slidenum">
              <a:rPr lang="en-IN" smtClean="0"/>
              <a:t>45</a:t>
            </a:fld>
            <a:endParaRPr lang="en-IN"/>
          </a:p>
        </p:txBody>
      </p:sp>
      <p:sp>
        <p:nvSpPr>
          <p:cNvPr id="8" name="Rectangle 3"/>
          <p:cNvSpPr txBox="1">
            <a:spLocks noChangeArrowheads="1"/>
          </p:cNvSpPr>
          <p:nvPr/>
        </p:nvSpPr>
        <p:spPr>
          <a:xfrm>
            <a:off x="756497" y="251989"/>
            <a:ext cx="9153857" cy="12581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en-US" sz="4850" dirty="0"/>
              <a:t>Device Global Memory</a:t>
            </a:r>
          </a:p>
        </p:txBody>
      </p:sp>
      <p:sp>
        <p:nvSpPr>
          <p:cNvPr id="9" name="Rectangle 2"/>
          <p:cNvSpPr txBox="1">
            <a:spLocks noChangeArrowheads="1"/>
          </p:cNvSpPr>
          <p:nvPr/>
        </p:nvSpPr>
        <p:spPr>
          <a:xfrm>
            <a:off x="504508" y="1634699"/>
            <a:ext cx="9023151" cy="5372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086" dirty="0"/>
              <a:t>Device Memory:</a:t>
            </a:r>
          </a:p>
          <a:p>
            <a:pPr lvl="1"/>
            <a:endParaRPr lang="en-US" altLang="zh-CN" sz="2646" dirty="0"/>
          </a:p>
          <a:p>
            <a:pPr lvl="1"/>
            <a:endParaRPr lang="en-US" altLang="zh-CN" sz="2646" dirty="0"/>
          </a:p>
          <a:p>
            <a:pPr lvl="1"/>
            <a:endParaRPr lang="en-US" altLang="zh-CN" sz="2646" dirty="0"/>
          </a:p>
          <a:p>
            <a:pPr lvl="1"/>
            <a:endParaRPr lang="en-US" altLang="zh-CN" sz="2646" dirty="0"/>
          </a:p>
          <a:p>
            <a:pPr lvl="1"/>
            <a:endParaRPr lang="en-US" altLang="zh-CN" sz="2646" dirty="0"/>
          </a:p>
          <a:p>
            <a:pPr lvl="1"/>
            <a:endParaRPr lang="en-US" altLang="zh-CN" sz="2646" dirty="0"/>
          </a:p>
          <a:p>
            <a:pPr lvl="1"/>
            <a:endParaRPr lang="en-US" altLang="zh-CN" sz="2646" dirty="0"/>
          </a:p>
          <a:p>
            <a:pPr lvl="1"/>
            <a:endParaRPr lang="en-US" altLang="zh-CN" sz="2646" dirty="0"/>
          </a:p>
          <a:p>
            <a:pPr lvl="1"/>
            <a:r>
              <a:rPr lang="en-US" altLang="zh-CN" sz="2646" dirty="0"/>
              <a:t>Global Memory</a:t>
            </a:r>
          </a:p>
        </p:txBody>
      </p:sp>
      <p:pic>
        <p:nvPicPr>
          <p:cNvPr id="7" name="图片 6"/>
          <p:cNvPicPr>
            <a:picLocks noChangeAspect="1"/>
          </p:cNvPicPr>
          <p:nvPr/>
        </p:nvPicPr>
        <p:blipFill>
          <a:blip r:embed="rId3"/>
          <a:stretch>
            <a:fillRect/>
          </a:stretch>
        </p:blipFill>
        <p:spPr>
          <a:xfrm>
            <a:off x="2170632" y="2246428"/>
            <a:ext cx="5748172" cy="3205451"/>
          </a:xfrm>
          <a:prstGeom prst="rect">
            <a:avLst/>
          </a:prstGeom>
        </p:spPr>
      </p:pic>
    </p:spTree>
    <p:extLst>
      <p:ext uri="{BB962C8B-B14F-4D97-AF65-F5344CB8AC3E}">
        <p14:creationId xmlns:p14="http://schemas.microsoft.com/office/powerpoint/2010/main" val="34886497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17ED205-9570-45D2-989D-DD33C90EC77D}" type="slidenum">
              <a:rPr lang="en-IN" smtClean="0"/>
              <a:t>46</a:t>
            </a:fld>
            <a:endParaRPr lang="en-IN"/>
          </a:p>
        </p:txBody>
      </p:sp>
      <p:sp>
        <p:nvSpPr>
          <p:cNvPr id="8" name="Rectangle 3"/>
          <p:cNvSpPr txBox="1">
            <a:spLocks noChangeArrowheads="1"/>
          </p:cNvSpPr>
          <p:nvPr/>
        </p:nvSpPr>
        <p:spPr>
          <a:xfrm>
            <a:off x="756497" y="251989"/>
            <a:ext cx="9153857" cy="12581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en-US" sz="4850" dirty="0"/>
              <a:t>Device Global Memory</a:t>
            </a:r>
          </a:p>
        </p:txBody>
      </p:sp>
      <p:sp>
        <p:nvSpPr>
          <p:cNvPr id="9" name="Rectangle 2"/>
          <p:cNvSpPr txBox="1">
            <a:spLocks noChangeArrowheads="1"/>
          </p:cNvSpPr>
          <p:nvPr/>
        </p:nvSpPr>
        <p:spPr>
          <a:xfrm>
            <a:off x="504508" y="1634699"/>
            <a:ext cx="9023151" cy="5372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ltLang="zh-CN" sz="3086" dirty="0"/>
              <a:t>Host memory and device global memory</a:t>
            </a:r>
            <a:r>
              <a:rPr lang="en-US" altLang="zh-CN" sz="3086" dirty="0"/>
              <a:t>:</a:t>
            </a:r>
          </a:p>
          <a:p>
            <a:pPr lvl="1"/>
            <a:endParaRPr lang="en-US" altLang="zh-CN" sz="2646" dirty="0"/>
          </a:p>
          <a:p>
            <a:pPr lvl="1"/>
            <a:endParaRPr lang="en-US" altLang="zh-CN" sz="2646" dirty="0"/>
          </a:p>
          <a:p>
            <a:pPr lvl="1"/>
            <a:endParaRPr lang="en-US" altLang="zh-CN" sz="2646" dirty="0"/>
          </a:p>
          <a:p>
            <a:pPr lvl="1"/>
            <a:endParaRPr lang="en-US" altLang="zh-CN" sz="2646" dirty="0"/>
          </a:p>
          <a:p>
            <a:pPr lvl="1"/>
            <a:endParaRPr lang="en-US" altLang="zh-CN" sz="2646" dirty="0"/>
          </a:p>
          <a:p>
            <a:pPr lvl="1"/>
            <a:endParaRPr lang="en-US" altLang="zh-CN" sz="2646" dirty="0"/>
          </a:p>
          <a:p>
            <a:pPr lvl="1"/>
            <a:endParaRPr lang="en-US" altLang="zh-CN" sz="2646" dirty="0"/>
          </a:p>
          <a:p>
            <a:pPr marL="503972" lvl="1" indent="0">
              <a:buNone/>
            </a:pPr>
            <a:endParaRPr lang="en-US" altLang="zh-CN" sz="2646" dirty="0"/>
          </a:p>
        </p:txBody>
      </p:sp>
      <p:pic>
        <p:nvPicPr>
          <p:cNvPr id="10" name="Picture 1" descr="f02-07-9780128119860"/>
          <p:cNvPicPr>
            <a:picLocks noGrp="1" noChangeAspect="1"/>
          </p:cNvPicPr>
          <p:nvPr/>
        </p:nvPicPr>
        <p:blipFill>
          <a:blip r:embed="rId3" cstate="print">
            <a:lum/>
            <a:extLst>
              <a:ext uri="{28A0092B-C50C-407E-A947-70E740481C1C}">
                <a14:useLocalDpi xmlns:a14="http://schemas.microsoft.com/office/drawing/2010/main" val="0"/>
              </a:ext>
            </a:extLst>
          </a:blip>
          <a:stretch>
            <a:fillRect/>
          </a:stretch>
        </p:blipFill>
        <p:spPr>
          <a:xfrm>
            <a:off x="1349334" y="2881970"/>
            <a:ext cx="7381956" cy="1795734"/>
          </a:xfrm>
          <a:prstGeom prst="rect">
            <a:avLst/>
          </a:prstGeom>
          <a:noFill/>
          <a:ln>
            <a:noFill/>
          </a:ln>
        </p:spPr>
      </p:pic>
      <p:sp>
        <p:nvSpPr>
          <p:cNvPr id="2" name="矩形 1"/>
          <p:cNvSpPr/>
          <p:nvPr/>
        </p:nvSpPr>
        <p:spPr>
          <a:xfrm>
            <a:off x="1349334" y="4975018"/>
            <a:ext cx="8102421" cy="1313693"/>
          </a:xfrm>
          <a:prstGeom prst="rect">
            <a:avLst/>
          </a:prstGeom>
        </p:spPr>
        <p:txBody>
          <a:bodyPr wrap="square">
            <a:spAutoFit/>
          </a:bodyPr>
          <a:lstStyle/>
          <a:p>
            <a:r>
              <a:rPr lang="en-US" altLang="zh-CN" sz="1984" dirty="0">
                <a:latin typeface="TimesLTStd-Roman"/>
              </a:rPr>
              <a:t>The </a:t>
            </a:r>
            <a:r>
              <a:rPr lang="en-US" altLang="zh-CN" sz="1984" b="1" dirty="0">
                <a:solidFill>
                  <a:srgbClr val="1D07BF"/>
                </a:solidFill>
                <a:latin typeface="TimesLTStd-Roman"/>
              </a:rPr>
              <a:t>device global memory</a:t>
            </a:r>
            <a:r>
              <a:rPr lang="en-US" altLang="zh-CN" sz="1984" dirty="0">
                <a:latin typeface="TimesLTStd-Roman"/>
              </a:rPr>
              <a:t> can be accessed by the host to transfer data to and from the device.</a:t>
            </a:r>
          </a:p>
          <a:p>
            <a:endParaRPr lang="en-US" altLang="zh-CN" sz="1984" dirty="0">
              <a:latin typeface="TimesLTStd-Roman"/>
            </a:endParaRPr>
          </a:p>
          <a:p>
            <a:r>
              <a:rPr lang="en-US" altLang="zh-CN" sz="1984" dirty="0">
                <a:latin typeface="TimesLTStd-Roman"/>
              </a:rPr>
              <a:t>Assuming no </a:t>
            </a:r>
            <a:r>
              <a:rPr lang="en-US" altLang="zh-CN" sz="1984" dirty="0"/>
              <a:t>unified memory space.</a:t>
            </a:r>
            <a:r>
              <a:rPr lang="en-US" altLang="zh-CN" sz="1984" dirty="0">
                <a:latin typeface="TimesLTStd-Roman"/>
              </a:rPr>
              <a:t> </a:t>
            </a:r>
            <a:endParaRPr lang="zh-CN" altLang="en-US" sz="1984" dirty="0"/>
          </a:p>
        </p:txBody>
      </p:sp>
    </p:spTree>
    <p:extLst>
      <p:ext uri="{BB962C8B-B14F-4D97-AF65-F5344CB8AC3E}">
        <p14:creationId xmlns:p14="http://schemas.microsoft.com/office/powerpoint/2010/main" val="10501359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17ED205-9570-45D2-989D-DD33C90EC77D}" type="slidenum">
              <a:rPr lang="en-IN" smtClean="0"/>
              <a:t>47</a:t>
            </a:fld>
            <a:endParaRPr lang="en-IN"/>
          </a:p>
        </p:txBody>
      </p:sp>
      <p:sp>
        <p:nvSpPr>
          <p:cNvPr id="8" name="Rectangle 3"/>
          <p:cNvSpPr txBox="1">
            <a:spLocks noChangeArrowheads="1"/>
          </p:cNvSpPr>
          <p:nvPr/>
        </p:nvSpPr>
        <p:spPr>
          <a:xfrm>
            <a:off x="756497" y="251989"/>
            <a:ext cx="9153857" cy="12581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en-US" sz="4850" dirty="0"/>
              <a:t>Device Global Memory</a:t>
            </a:r>
          </a:p>
        </p:txBody>
      </p:sp>
      <p:sp>
        <p:nvSpPr>
          <p:cNvPr id="9" name="Rectangle 2"/>
          <p:cNvSpPr txBox="1">
            <a:spLocks noChangeArrowheads="1"/>
          </p:cNvSpPr>
          <p:nvPr/>
        </p:nvSpPr>
        <p:spPr>
          <a:xfrm>
            <a:off x="504508" y="1634699"/>
            <a:ext cx="9023151" cy="5372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ltLang="zh-CN" sz="3086" dirty="0"/>
              <a:t>CUDA API functions for managing device global memory</a:t>
            </a:r>
            <a:r>
              <a:rPr lang="en-US" altLang="zh-CN" sz="3086" dirty="0"/>
              <a:t>:</a:t>
            </a:r>
          </a:p>
          <a:p>
            <a:pPr lvl="1"/>
            <a:endParaRPr lang="en-US" altLang="zh-CN" sz="2646" dirty="0"/>
          </a:p>
          <a:p>
            <a:pPr lvl="1"/>
            <a:endParaRPr lang="en-US" altLang="zh-CN" sz="2646" dirty="0"/>
          </a:p>
          <a:p>
            <a:pPr lvl="1"/>
            <a:endParaRPr lang="en-US" altLang="zh-CN" sz="2646" dirty="0"/>
          </a:p>
          <a:p>
            <a:pPr lvl="1"/>
            <a:endParaRPr lang="en-US" altLang="zh-CN" sz="2646" dirty="0"/>
          </a:p>
          <a:p>
            <a:pPr lvl="1"/>
            <a:endParaRPr lang="en-US" altLang="zh-CN" sz="2646" dirty="0"/>
          </a:p>
          <a:p>
            <a:pPr lvl="1"/>
            <a:endParaRPr lang="en-US" altLang="zh-CN" sz="2646" dirty="0"/>
          </a:p>
          <a:p>
            <a:pPr lvl="1"/>
            <a:endParaRPr lang="en-US" altLang="zh-CN" sz="2646" dirty="0"/>
          </a:p>
          <a:p>
            <a:pPr marL="503972" lvl="1" indent="0">
              <a:buNone/>
            </a:pPr>
            <a:endParaRPr lang="en-US" altLang="zh-CN" sz="2646" dirty="0"/>
          </a:p>
        </p:txBody>
      </p:sp>
      <p:pic>
        <p:nvPicPr>
          <p:cNvPr id="7" name="Picture 1" descr="f02-08-9780128119860"/>
          <p:cNvPicPr>
            <a:picLocks noGrp="1" noChangeAspect="1"/>
          </p:cNvPicPr>
          <p:nvPr/>
        </p:nvPicPr>
        <p:blipFill>
          <a:blip r:embed="rId3" cstate="print">
            <a:lum/>
            <a:extLst>
              <a:ext uri="{28A0092B-C50C-407E-A947-70E740481C1C}">
                <a14:useLocalDpi xmlns:a14="http://schemas.microsoft.com/office/drawing/2010/main" val="0"/>
              </a:ext>
            </a:extLst>
          </a:blip>
          <a:stretch>
            <a:fillRect/>
          </a:stretch>
        </p:blipFill>
        <p:spPr>
          <a:xfrm>
            <a:off x="2065514" y="2876094"/>
            <a:ext cx="5949597" cy="2757278"/>
          </a:xfrm>
          <a:prstGeom prst="rect">
            <a:avLst/>
          </a:prstGeom>
          <a:noFill/>
          <a:ln>
            <a:solidFill>
              <a:schemeClr val="accent1"/>
            </a:solidFill>
          </a:ln>
        </p:spPr>
      </p:pic>
      <p:sp>
        <p:nvSpPr>
          <p:cNvPr id="2" name="矩形 1"/>
          <p:cNvSpPr/>
          <p:nvPr/>
        </p:nvSpPr>
        <p:spPr>
          <a:xfrm>
            <a:off x="2073981" y="5938009"/>
            <a:ext cx="5941130" cy="703013"/>
          </a:xfrm>
          <a:prstGeom prst="rect">
            <a:avLst/>
          </a:prstGeom>
        </p:spPr>
        <p:txBody>
          <a:bodyPr wrap="square">
            <a:spAutoFit/>
          </a:bodyPr>
          <a:lstStyle/>
          <a:p>
            <a:r>
              <a:rPr lang="en-US" altLang="zh-CN" sz="1984" dirty="0" err="1"/>
              <a:t>cudaMalloc</a:t>
            </a:r>
            <a:r>
              <a:rPr lang="en-US" altLang="zh-CN" sz="1984" dirty="0"/>
              <a:t>() </a:t>
            </a:r>
            <a:r>
              <a:rPr lang="en-US" altLang="zh-CN" sz="1984" dirty="0">
                <a:latin typeface="TimesLTStd-Roman"/>
              </a:rPr>
              <a:t>is a generic function that is not restricted to any particular type of objects. </a:t>
            </a:r>
            <a:endParaRPr lang="zh-CN" altLang="en-US" sz="1984" dirty="0"/>
          </a:p>
        </p:txBody>
      </p:sp>
    </p:spTree>
    <p:extLst>
      <p:ext uri="{BB962C8B-B14F-4D97-AF65-F5344CB8AC3E}">
        <p14:creationId xmlns:p14="http://schemas.microsoft.com/office/powerpoint/2010/main" val="28569317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17ED205-9570-45D2-989D-DD33C90EC77D}" type="slidenum">
              <a:rPr lang="en-IN" smtClean="0"/>
              <a:t>48</a:t>
            </a:fld>
            <a:endParaRPr lang="en-IN"/>
          </a:p>
        </p:txBody>
      </p:sp>
      <p:sp>
        <p:nvSpPr>
          <p:cNvPr id="8" name="Rectangle 3"/>
          <p:cNvSpPr txBox="1">
            <a:spLocks noChangeArrowheads="1"/>
          </p:cNvSpPr>
          <p:nvPr/>
        </p:nvSpPr>
        <p:spPr>
          <a:xfrm>
            <a:off x="756497" y="251989"/>
            <a:ext cx="9153857" cy="12581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en-US" sz="4850" dirty="0"/>
              <a:t>Device Global Memory</a:t>
            </a:r>
          </a:p>
        </p:txBody>
      </p:sp>
      <p:sp>
        <p:nvSpPr>
          <p:cNvPr id="9" name="Rectangle 2"/>
          <p:cNvSpPr txBox="1">
            <a:spLocks noChangeArrowheads="1"/>
          </p:cNvSpPr>
          <p:nvPr/>
        </p:nvSpPr>
        <p:spPr>
          <a:xfrm>
            <a:off x="504507" y="1634699"/>
            <a:ext cx="8732394" cy="5372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086" dirty="0" err="1"/>
              <a:t>cudaMalloc</a:t>
            </a:r>
            <a:r>
              <a:rPr lang="en-US" altLang="zh-CN" sz="3086" dirty="0"/>
              <a:t>() </a:t>
            </a:r>
          </a:p>
          <a:p>
            <a:pPr lvl="1"/>
            <a:r>
              <a:rPr lang="en-US" altLang="zh-CN" sz="2646" dirty="0"/>
              <a:t>The address of the pointer variable should be cast to </a:t>
            </a:r>
            <a:r>
              <a:rPr lang="en-US" altLang="zh-CN" sz="2646" dirty="0">
                <a:solidFill>
                  <a:srgbClr val="1D07BF"/>
                </a:solidFill>
              </a:rPr>
              <a:t>(void **) </a:t>
            </a:r>
            <a:r>
              <a:rPr lang="en-US" altLang="zh-CN" sz="2646" dirty="0"/>
              <a:t>because the function expects a generic pointer;</a:t>
            </a:r>
          </a:p>
          <a:p>
            <a:pPr lvl="1"/>
            <a:r>
              <a:rPr lang="zh-CN" altLang="en-US" dirty="0"/>
              <a:t>这是一个通用函数，不限制于任何特定类型的对象。</a:t>
            </a:r>
            <a:endParaRPr lang="zh-CN" altLang="en-US" sz="3086" dirty="0"/>
          </a:p>
          <a:p>
            <a:endParaRPr lang="en-US" altLang="zh-CN" sz="3086" dirty="0"/>
          </a:p>
          <a:p>
            <a:pPr lvl="1"/>
            <a:endParaRPr lang="en-US" altLang="zh-CN" sz="2646" dirty="0"/>
          </a:p>
          <a:p>
            <a:pPr lvl="1"/>
            <a:endParaRPr lang="en-US" altLang="zh-CN" sz="2646" dirty="0"/>
          </a:p>
          <a:p>
            <a:pPr lvl="1"/>
            <a:endParaRPr lang="en-US" altLang="zh-CN" sz="2646" dirty="0"/>
          </a:p>
        </p:txBody>
      </p:sp>
      <p:pic>
        <p:nvPicPr>
          <p:cNvPr id="3" name="图片 2"/>
          <p:cNvPicPr>
            <a:picLocks noChangeAspect="1"/>
          </p:cNvPicPr>
          <p:nvPr/>
        </p:nvPicPr>
        <p:blipFill>
          <a:blip r:embed="rId3"/>
          <a:stretch>
            <a:fillRect/>
          </a:stretch>
        </p:blipFill>
        <p:spPr>
          <a:xfrm>
            <a:off x="2278324" y="4003317"/>
            <a:ext cx="5553051" cy="2002255"/>
          </a:xfrm>
          <a:prstGeom prst="rect">
            <a:avLst/>
          </a:prstGeom>
          <a:ln>
            <a:solidFill>
              <a:schemeClr val="accent1"/>
            </a:solidFill>
          </a:ln>
        </p:spPr>
      </p:pic>
    </p:spTree>
    <p:extLst>
      <p:ext uri="{BB962C8B-B14F-4D97-AF65-F5344CB8AC3E}">
        <p14:creationId xmlns:p14="http://schemas.microsoft.com/office/powerpoint/2010/main" val="33603571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17ED205-9570-45D2-989D-DD33C90EC77D}" type="slidenum">
              <a:rPr lang="en-IN" smtClean="0"/>
              <a:t>49</a:t>
            </a:fld>
            <a:endParaRPr lang="en-IN"/>
          </a:p>
        </p:txBody>
      </p:sp>
      <p:sp>
        <p:nvSpPr>
          <p:cNvPr id="8" name="Rectangle 3"/>
          <p:cNvSpPr txBox="1">
            <a:spLocks noChangeArrowheads="1"/>
          </p:cNvSpPr>
          <p:nvPr/>
        </p:nvSpPr>
        <p:spPr>
          <a:xfrm>
            <a:off x="756497" y="251989"/>
            <a:ext cx="9153857" cy="12581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en-US" sz="4850" dirty="0"/>
              <a:t>Device Global Memory</a:t>
            </a:r>
          </a:p>
        </p:txBody>
      </p:sp>
      <p:sp>
        <p:nvSpPr>
          <p:cNvPr id="9" name="Rectangle 2"/>
          <p:cNvSpPr txBox="1">
            <a:spLocks noChangeArrowheads="1"/>
          </p:cNvSpPr>
          <p:nvPr/>
        </p:nvSpPr>
        <p:spPr>
          <a:xfrm>
            <a:off x="504508" y="1634699"/>
            <a:ext cx="9023151" cy="5372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ltLang="zh-CN" sz="3086" dirty="0"/>
              <a:t>CUDA API function for data transfer between host and device</a:t>
            </a:r>
            <a:r>
              <a:rPr lang="en-US" altLang="zh-CN" sz="3086" dirty="0"/>
              <a:t>:</a:t>
            </a:r>
          </a:p>
          <a:p>
            <a:pPr lvl="1"/>
            <a:endParaRPr lang="en-US" altLang="zh-CN" sz="2646" dirty="0"/>
          </a:p>
          <a:p>
            <a:pPr lvl="1"/>
            <a:endParaRPr lang="en-US" altLang="zh-CN" sz="2646" dirty="0"/>
          </a:p>
          <a:p>
            <a:pPr lvl="1"/>
            <a:endParaRPr lang="en-US" altLang="zh-CN" sz="2646" dirty="0"/>
          </a:p>
          <a:p>
            <a:pPr lvl="1"/>
            <a:endParaRPr lang="en-US" altLang="zh-CN" sz="2646" dirty="0"/>
          </a:p>
          <a:p>
            <a:pPr lvl="1"/>
            <a:endParaRPr lang="en-US" altLang="zh-CN" sz="2646" dirty="0"/>
          </a:p>
          <a:p>
            <a:pPr lvl="1"/>
            <a:endParaRPr lang="en-US" altLang="zh-CN" sz="2646" dirty="0"/>
          </a:p>
          <a:p>
            <a:pPr lvl="1"/>
            <a:endParaRPr lang="en-US" altLang="zh-CN" sz="2646" dirty="0"/>
          </a:p>
          <a:p>
            <a:pPr marL="503972" lvl="1" indent="0">
              <a:buNone/>
            </a:pPr>
            <a:endParaRPr lang="en-US" altLang="zh-CN" sz="2646" dirty="0"/>
          </a:p>
        </p:txBody>
      </p:sp>
      <p:pic>
        <p:nvPicPr>
          <p:cNvPr id="10" name="Picture 1" descr="f02-09-9780128119860"/>
          <p:cNvPicPr>
            <a:picLocks noGrp="1" noChangeAspect="1"/>
          </p:cNvPicPr>
          <p:nvPr/>
        </p:nvPicPr>
        <p:blipFill>
          <a:blip r:embed="rId3" cstate="print">
            <a:lum/>
            <a:extLst>
              <a:ext uri="{28A0092B-C50C-407E-A947-70E740481C1C}">
                <a14:useLocalDpi xmlns:a14="http://schemas.microsoft.com/office/drawing/2010/main" val="0"/>
              </a:ext>
            </a:extLst>
          </a:blip>
          <a:stretch>
            <a:fillRect/>
          </a:stretch>
        </p:blipFill>
        <p:spPr>
          <a:xfrm>
            <a:off x="2464697" y="2891635"/>
            <a:ext cx="4513995" cy="2858125"/>
          </a:xfrm>
          <a:prstGeom prst="rect">
            <a:avLst/>
          </a:prstGeom>
          <a:noFill/>
          <a:ln>
            <a:solidFill>
              <a:schemeClr val="accent1"/>
            </a:solidFill>
          </a:ln>
        </p:spPr>
      </p:pic>
    </p:spTree>
    <p:extLst>
      <p:ext uri="{BB962C8B-B14F-4D97-AF65-F5344CB8AC3E}">
        <p14:creationId xmlns:p14="http://schemas.microsoft.com/office/powerpoint/2010/main" val="2968693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B1104-C26E-5747-90FB-2BFE6F3E7CA0}"/>
              </a:ext>
            </a:extLst>
          </p:cNvPr>
          <p:cNvSpPr>
            <a:spLocks noGrp="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What is CUDA</a:t>
            </a:r>
            <a:endParaRPr lang="en-US" dirty="0"/>
          </a:p>
        </p:txBody>
      </p:sp>
      <p:pic>
        <p:nvPicPr>
          <p:cNvPr id="3" name="Picture 2">
            <a:extLst>
              <a:ext uri="{FF2B5EF4-FFF2-40B4-BE49-F238E27FC236}">
                <a16:creationId xmlns:a16="http://schemas.microsoft.com/office/drawing/2014/main" id="{8DBF327F-D382-CA49-855D-8EB61FC2CC23}"/>
              </a:ext>
            </a:extLst>
          </p:cNvPr>
          <p:cNvPicPr>
            <a:picLocks noChangeAspect="1"/>
          </p:cNvPicPr>
          <p:nvPr/>
        </p:nvPicPr>
        <p:blipFill>
          <a:blip r:embed="rId2"/>
          <a:stretch>
            <a:fillRect/>
          </a:stretch>
        </p:blipFill>
        <p:spPr>
          <a:xfrm>
            <a:off x="264847" y="1925636"/>
            <a:ext cx="9603720" cy="4635184"/>
          </a:xfrm>
          <a:prstGeom prst="rect">
            <a:avLst/>
          </a:prstGeom>
        </p:spPr>
      </p:pic>
    </p:spTree>
    <p:extLst>
      <p:ext uri="{BB962C8B-B14F-4D97-AF65-F5344CB8AC3E}">
        <p14:creationId xmlns:p14="http://schemas.microsoft.com/office/powerpoint/2010/main" val="5025887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02-10-9780128119860"/>
          <p:cNvPicPr>
            <a:picLocks noGrp="1" noChangeAspect="1"/>
          </p:cNvPicPr>
          <p:nvPr isPhoto="1"/>
        </p:nvPicPr>
        <p:blipFill>
          <a:blip r:embed="rId3" cstate="print">
            <a:lum/>
            <a:extLst>
              <a:ext uri="{28A0092B-C50C-407E-A947-70E740481C1C}">
                <a14:useLocalDpi xmlns:a14="http://schemas.microsoft.com/office/drawing/2010/main" val="0"/>
              </a:ext>
            </a:extLst>
          </a:blip>
          <a:stretch>
            <a:fillRect/>
          </a:stretch>
        </p:blipFill>
        <p:spPr>
          <a:xfrm>
            <a:off x="1153864" y="1751259"/>
            <a:ext cx="7365837" cy="5014366"/>
          </a:xfrm>
          <a:prstGeom prst="rect">
            <a:avLst/>
          </a:prstGeom>
          <a:noFill/>
          <a:ln>
            <a:solidFill>
              <a:srgbClr val="0070C0"/>
            </a:solidFill>
          </a:ln>
        </p:spPr>
      </p:pic>
      <p:sp>
        <p:nvSpPr>
          <p:cNvPr id="6" name="Slide Number Placeholder 5"/>
          <p:cNvSpPr>
            <a:spLocks noGrp="1"/>
          </p:cNvSpPr>
          <p:nvPr>
            <p:ph type="sldNum" sz="quarter" idx="12"/>
          </p:nvPr>
        </p:nvSpPr>
        <p:spPr/>
        <p:txBody>
          <a:bodyPr/>
          <a:lstStyle/>
          <a:p>
            <a:fld id="{917ED205-9570-45D2-989D-DD33C90EC77D}" type="slidenum">
              <a:rPr lang="en-IN" smtClean="0"/>
              <a:t>50</a:t>
            </a:fld>
            <a:endParaRPr lang="en-IN"/>
          </a:p>
        </p:txBody>
      </p:sp>
      <p:sp>
        <p:nvSpPr>
          <p:cNvPr id="8" name="Rectangle 3"/>
          <p:cNvSpPr txBox="1">
            <a:spLocks noChangeArrowheads="1"/>
          </p:cNvSpPr>
          <p:nvPr/>
        </p:nvSpPr>
        <p:spPr>
          <a:xfrm>
            <a:off x="756497" y="251989"/>
            <a:ext cx="9153857" cy="12581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en-US" sz="3968" dirty="0"/>
              <a:t>A </a:t>
            </a:r>
            <a:r>
              <a:rPr lang="en-IN" altLang="zh-CN" sz="3968" dirty="0"/>
              <a:t>more complete version of </a:t>
            </a:r>
            <a:r>
              <a:rPr lang="en-IN" altLang="zh-CN" sz="3968" dirty="0" err="1"/>
              <a:t>vecAdd</a:t>
            </a:r>
            <a:r>
              <a:rPr lang="en-IN" altLang="zh-CN" sz="3968" dirty="0"/>
              <a:t>()</a:t>
            </a:r>
            <a:endParaRPr lang="en-US" altLang="en-US" sz="3968" dirty="0"/>
          </a:p>
        </p:txBody>
      </p:sp>
    </p:spTree>
    <p:extLst>
      <p:ext uri="{BB962C8B-B14F-4D97-AF65-F5344CB8AC3E}">
        <p14:creationId xmlns:p14="http://schemas.microsoft.com/office/powerpoint/2010/main" val="35649222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17ED205-9570-45D2-989D-DD33C90EC77D}" type="slidenum">
              <a:rPr lang="en-IN" smtClean="0"/>
              <a:t>51</a:t>
            </a:fld>
            <a:endParaRPr lang="en-IN"/>
          </a:p>
        </p:txBody>
      </p:sp>
      <p:sp>
        <p:nvSpPr>
          <p:cNvPr id="8" name="Rectangle 3"/>
          <p:cNvSpPr txBox="1">
            <a:spLocks noChangeArrowheads="1"/>
          </p:cNvSpPr>
          <p:nvPr/>
        </p:nvSpPr>
        <p:spPr>
          <a:xfrm>
            <a:off x="756497" y="251989"/>
            <a:ext cx="9153857" cy="12581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en-US" sz="4850" dirty="0"/>
              <a:t>Error Checking in CUDA</a:t>
            </a:r>
          </a:p>
        </p:txBody>
      </p:sp>
      <p:sp>
        <p:nvSpPr>
          <p:cNvPr id="9" name="Rectangle 2"/>
          <p:cNvSpPr txBox="1">
            <a:spLocks noChangeArrowheads="1"/>
          </p:cNvSpPr>
          <p:nvPr/>
        </p:nvSpPr>
        <p:spPr>
          <a:xfrm>
            <a:off x="504508" y="1634699"/>
            <a:ext cx="9023151" cy="5372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对于程序来说，检查和处理错误是非常重要的。</a:t>
            </a:r>
            <a:endParaRPr lang="en-US" altLang="zh-CN" sz="3200" dirty="0"/>
          </a:p>
          <a:p>
            <a:pPr lvl="1"/>
            <a:r>
              <a:rPr lang="en-US" dirty="0"/>
              <a:t>CUDA API </a:t>
            </a:r>
            <a:r>
              <a:rPr lang="zh-CN" altLang="en-US" dirty="0"/>
              <a:t>函数会返回标志，用于指示在处理请求时是否发生了错误。</a:t>
            </a:r>
            <a:endParaRPr lang="en-US" altLang="zh-CN" sz="2800" dirty="0"/>
          </a:p>
          <a:p>
            <a:pPr lvl="1"/>
            <a:r>
              <a:rPr lang="zh-CN" altLang="en-US" dirty="0"/>
              <a:t>在实际应用中，我们应该在调用这些函数的代码周围添加检测错误条件的代码，并打印出错误消息，以便用户能够意识到错误的发生。</a:t>
            </a:r>
            <a:endParaRPr lang="en-US" altLang="en-US" sz="6214" dirty="0"/>
          </a:p>
        </p:txBody>
      </p:sp>
      <p:sp>
        <p:nvSpPr>
          <p:cNvPr id="2" name="文本框 1"/>
          <p:cNvSpPr txBox="1"/>
          <p:nvPr/>
        </p:nvSpPr>
        <p:spPr>
          <a:xfrm>
            <a:off x="1735377" y="4497038"/>
            <a:ext cx="6396649" cy="1924373"/>
          </a:xfrm>
          <a:prstGeom prst="rect">
            <a:avLst/>
          </a:prstGeom>
          <a:noFill/>
          <a:ln>
            <a:solidFill>
              <a:schemeClr val="accent1"/>
            </a:solidFill>
          </a:ln>
        </p:spPr>
        <p:txBody>
          <a:bodyPr wrap="square" rtlCol="0">
            <a:spAutoFit/>
          </a:bodyPr>
          <a:lstStyle/>
          <a:p>
            <a:r>
              <a:rPr lang="en-US" altLang="zh-CN" sz="1984" b="1" dirty="0" err="1">
                <a:solidFill>
                  <a:srgbClr val="1D07BF"/>
                </a:solidFill>
              </a:rPr>
              <a:t>cudaError_t</a:t>
            </a:r>
            <a:r>
              <a:rPr lang="en-US" altLang="zh-CN" sz="1984" dirty="0"/>
              <a:t> err=</a:t>
            </a:r>
            <a:r>
              <a:rPr lang="en-US" altLang="zh-CN" sz="1984" dirty="0" err="1"/>
              <a:t>cudaMalloc</a:t>
            </a:r>
            <a:r>
              <a:rPr lang="en-US" altLang="zh-CN" sz="1984" dirty="0"/>
              <a:t>((void **) &amp;</a:t>
            </a:r>
            <a:r>
              <a:rPr lang="en-US" altLang="zh-CN" sz="1984" dirty="0" err="1"/>
              <a:t>d_A</a:t>
            </a:r>
            <a:r>
              <a:rPr lang="en-US" altLang="zh-CN" sz="1984" dirty="0"/>
              <a:t>, size);</a:t>
            </a:r>
          </a:p>
          <a:p>
            <a:r>
              <a:rPr lang="en-US" altLang="zh-CN" sz="1984" dirty="0"/>
              <a:t>if (error !=</a:t>
            </a:r>
            <a:r>
              <a:rPr lang="en-US" altLang="zh-CN" sz="1984" dirty="0" err="1"/>
              <a:t>cudaSuccess</a:t>
            </a:r>
            <a:r>
              <a:rPr lang="en-US" altLang="zh-CN" sz="1984" dirty="0"/>
              <a:t>) {</a:t>
            </a:r>
          </a:p>
          <a:p>
            <a:pPr lvl="1"/>
            <a:r>
              <a:rPr lang="en-US" altLang="zh-CN" sz="1984" dirty="0" err="1"/>
              <a:t>printf</a:t>
            </a:r>
            <a:r>
              <a:rPr lang="en-US" altLang="zh-CN" sz="1984" dirty="0"/>
              <a:t>(“%s in %s at line %d\n”, </a:t>
            </a:r>
            <a:r>
              <a:rPr lang="en-US" altLang="zh-CN" sz="1984" dirty="0" err="1"/>
              <a:t>cudaGetErrorString</a:t>
            </a:r>
            <a:r>
              <a:rPr lang="en-US" altLang="zh-CN" sz="1984" dirty="0"/>
              <a:t>(err),</a:t>
            </a:r>
          </a:p>
          <a:p>
            <a:pPr lvl="1"/>
            <a:r>
              <a:rPr lang="en-US" altLang="zh-CN" sz="1984" dirty="0"/>
              <a:t>__FILE__,__LINE__);</a:t>
            </a:r>
          </a:p>
          <a:p>
            <a:pPr lvl="1"/>
            <a:r>
              <a:rPr lang="en-US" altLang="zh-CN" sz="1984" dirty="0"/>
              <a:t>exit(EXIT_FAILURE);</a:t>
            </a:r>
          </a:p>
          <a:p>
            <a:r>
              <a:rPr lang="en-US" altLang="zh-CN" sz="1984" dirty="0"/>
              <a:t>}</a:t>
            </a:r>
            <a:endParaRPr lang="zh-CN" altLang="en-US" sz="1984" dirty="0"/>
          </a:p>
        </p:txBody>
      </p:sp>
    </p:spTree>
    <p:extLst>
      <p:ext uri="{BB962C8B-B14F-4D97-AF65-F5344CB8AC3E}">
        <p14:creationId xmlns:p14="http://schemas.microsoft.com/office/powerpoint/2010/main" val="38659973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Content </a:t>
            </a:r>
            <a:endParaRPr lang="zh-CN" altLang="en-US" dirty="0"/>
          </a:p>
        </p:txBody>
      </p:sp>
      <p:sp>
        <p:nvSpPr>
          <p:cNvPr id="3" name="内容占位符 2"/>
          <p:cNvSpPr>
            <a:spLocks noGrp="1"/>
          </p:cNvSpPr>
          <p:nvPr>
            <p:ph idx="1"/>
          </p:nvPr>
        </p:nvSpPr>
        <p:spPr/>
        <p:txBody>
          <a:bodyPr/>
          <a:lstStyle/>
          <a:p>
            <a:r>
              <a:rPr lang="en-US" altLang="zh-CN" dirty="0"/>
              <a:t>Data </a:t>
            </a:r>
            <a:r>
              <a:rPr lang="en-US" altLang="en-US" dirty="0"/>
              <a:t>Parallel</a:t>
            </a:r>
            <a:r>
              <a:rPr lang="en-US" altLang="zh-CN" dirty="0"/>
              <a:t>ism</a:t>
            </a:r>
          </a:p>
          <a:p>
            <a:pPr lvl="1"/>
            <a:r>
              <a:rPr lang="en-US" altLang="zh-CN" dirty="0"/>
              <a:t>Example – color to grey conversion</a:t>
            </a:r>
          </a:p>
          <a:p>
            <a:pPr lvl="1"/>
            <a:endParaRPr lang="en-US" altLang="zh-CN" dirty="0"/>
          </a:p>
          <a:p>
            <a:r>
              <a:rPr lang="en-US" altLang="zh-CN" u="sng" dirty="0"/>
              <a:t>CUDA Programming model</a:t>
            </a:r>
          </a:p>
          <a:p>
            <a:pPr lvl="1"/>
            <a:r>
              <a:rPr lang="en-US" altLang="zh-CN" dirty="0"/>
              <a:t>CUDA C Structure</a:t>
            </a:r>
          </a:p>
          <a:p>
            <a:pPr lvl="1"/>
            <a:r>
              <a:rPr lang="en-US" altLang="zh-CN" dirty="0"/>
              <a:t>Example – vector add</a:t>
            </a:r>
          </a:p>
          <a:p>
            <a:pPr lvl="1"/>
            <a:r>
              <a:rPr lang="en-US" altLang="zh-CN" dirty="0"/>
              <a:t>Memory and Data Transfer</a:t>
            </a:r>
          </a:p>
          <a:p>
            <a:pPr lvl="1"/>
            <a:r>
              <a:rPr lang="en-US" altLang="zh-CN" u="sng" dirty="0"/>
              <a:t>Kernel Function </a:t>
            </a:r>
          </a:p>
          <a:p>
            <a:pPr lvl="1"/>
            <a:r>
              <a:rPr lang="en-US" altLang="zh-CN" dirty="0"/>
              <a:t>Kernel Launch</a:t>
            </a:r>
          </a:p>
          <a:p>
            <a:pPr marL="0" indent="0">
              <a:buNone/>
            </a:pPr>
            <a:endParaRPr lang="en-US" altLang="en-US" dirty="0"/>
          </a:p>
          <a:p>
            <a:endParaRPr lang="zh-CN" altLang="en-US" dirty="0"/>
          </a:p>
        </p:txBody>
      </p:sp>
    </p:spTree>
    <p:extLst>
      <p:ext uri="{BB962C8B-B14F-4D97-AF65-F5344CB8AC3E}">
        <p14:creationId xmlns:p14="http://schemas.microsoft.com/office/powerpoint/2010/main" val="12873191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1"/>
          <p:cNvSpPr txBox="1">
            <a:spLocks noChangeArrowheads="1"/>
          </p:cNvSpPr>
          <p:nvPr/>
        </p:nvSpPr>
        <p:spPr bwMode="auto">
          <a:xfrm>
            <a:off x="7308214" y="7118694"/>
            <a:ext cx="2351899" cy="524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208" tIns="51588" rIns="99208" bIns="51588"/>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9pPr>
          </a:lstStyle>
          <a:p>
            <a:pPr algn="r" eaLnBrk="1" hangingPunct="1">
              <a:buFont typeface="Arial" panose="020B0604020202020204" pitchFamily="34" charset="0"/>
              <a:buNone/>
            </a:pPr>
            <a:fld id="{B847CD68-13AA-446C-B509-5137E3F89AAF}" type="slidenum">
              <a:rPr lang="en-US" altLang="en-US" sz="1543">
                <a:solidFill>
                  <a:srgbClr val="000000"/>
                </a:solidFill>
                <a:latin typeface="Arial" panose="020B0604020202020204" pitchFamily="34" charset="0"/>
              </a:rPr>
              <a:pPr algn="r" eaLnBrk="1" hangingPunct="1">
                <a:buFont typeface="Arial" panose="020B0604020202020204" pitchFamily="34" charset="0"/>
                <a:buNone/>
              </a:pPr>
              <a:t>53</a:t>
            </a:fld>
            <a:endParaRPr lang="en-US" altLang="en-US" sz="1543">
              <a:solidFill>
                <a:srgbClr val="000000"/>
              </a:solidFill>
              <a:latin typeface="Arial" panose="020B0604020202020204" pitchFamily="34" charset="0"/>
            </a:endParaRPr>
          </a:p>
        </p:txBody>
      </p:sp>
      <p:sp>
        <p:nvSpPr>
          <p:cNvPr id="25603" name="Text Box 2"/>
          <p:cNvSpPr txBox="1">
            <a:spLocks noChangeArrowheads="1"/>
          </p:cNvSpPr>
          <p:nvPr/>
        </p:nvSpPr>
        <p:spPr bwMode="auto">
          <a:xfrm>
            <a:off x="294516" y="234490"/>
            <a:ext cx="9155606" cy="773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9pPr>
          </a:lstStyle>
          <a:p>
            <a:pPr eaLnBrk="1" hangingPunct="1">
              <a:buFont typeface="Arial" panose="020B0604020202020204" pitchFamily="34" charset="0"/>
              <a:buNone/>
            </a:pPr>
            <a:r>
              <a:rPr lang="en-US" altLang="en-US" sz="3968" dirty="0">
                <a:solidFill>
                  <a:srgbClr val="000000"/>
                </a:solidFill>
                <a:latin typeface="Arial" panose="020B0604020202020204" pitchFamily="34" charset="0"/>
              </a:rPr>
              <a:t>Arrays of Parallel Threads</a:t>
            </a:r>
          </a:p>
        </p:txBody>
      </p:sp>
      <p:sp>
        <p:nvSpPr>
          <p:cNvPr id="25604" name="Text Box 3"/>
          <p:cNvSpPr txBox="1">
            <a:spLocks noChangeArrowheads="1"/>
          </p:cNvSpPr>
          <p:nvPr/>
        </p:nvSpPr>
        <p:spPr bwMode="auto">
          <a:xfrm>
            <a:off x="504507" y="1453784"/>
            <a:ext cx="9407596" cy="1860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457200" indent="-457200" eaLnBrk="0" hangingPunct="0">
              <a:tabLst>
                <a:tab pos="1027113" algn="l"/>
                <a:tab pos="1941513" algn="l"/>
                <a:tab pos="2855913" algn="l"/>
                <a:tab pos="3770313" algn="l"/>
                <a:tab pos="4684713" algn="l"/>
                <a:tab pos="5599113" algn="l"/>
                <a:tab pos="6513513" algn="l"/>
                <a:tab pos="7427913" algn="l"/>
                <a:tab pos="8342313" algn="l"/>
                <a:tab pos="9256713" algn="l"/>
                <a:tab pos="10171113" algn="l"/>
              </a:tabLst>
              <a:defRPr sz="2400">
                <a:solidFill>
                  <a:schemeClr val="tx1"/>
                </a:solidFill>
                <a:latin typeface="Palatino" charset="0"/>
                <a:ea typeface="MS PGothic" panose="020B0600070205080204" pitchFamily="34" charset="-128"/>
              </a:defRPr>
            </a:lvl1pPr>
            <a:lvl2pPr marL="973138" indent="-401638" eaLnBrk="0" hangingPunct="0">
              <a:tabLst>
                <a:tab pos="1027113" algn="l"/>
                <a:tab pos="1941513" algn="l"/>
                <a:tab pos="2855913" algn="l"/>
                <a:tab pos="3770313" algn="l"/>
                <a:tab pos="4684713" algn="l"/>
                <a:tab pos="5599113" algn="l"/>
                <a:tab pos="6513513" algn="l"/>
                <a:tab pos="7427913" algn="l"/>
                <a:tab pos="8342313" algn="l"/>
                <a:tab pos="9256713" algn="l"/>
                <a:tab pos="10171113" algn="l"/>
              </a:tabLst>
              <a:defRPr sz="2400">
                <a:solidFill>
                  <a:schemeClr val="tx1"/>
                </a:solidFill>
                <a:latin typeface="Palatino" charset="0"/>
                <a:ea typeface="MS PGothic" panose="020B0600070205080204" pitchFamily="34" charset="-128"/>
              </a:defRPr>
            </a:lvl2pPr>
            <a:lvl3pPr marL="1143000" indent="-228600" eaLnBrk="0" hangingPunct="0">
              <a:tabLst>
                <a:tab pos="1027113" algn="l"/>
                <a:tab pos="1941513" algn="l"/>
                <a:tab pos="2855913" algn="l"/>
                <a:tab pos="3770313" algn="l"/>
                <a:tab pos="4684713" algn="l"/>
                <a:tab pos="5599113" algn="l"/>
                <a:tab pos="6513513" algn="l"/>
                <a:tab pos="7427913" algn="l"/>
                <a:tab pos="8342313" algn="l"/>
                <a:tab pos="9256713" algn="l"/>
                <a:tab pos="10171113" algn="l"/>
              </a:tabLst>
              <a:defRPr sz="2400">
                <a:solidFill>
                  <a:schemeClr val="tx1"/>
                </a:solidFill>
                <a:latin typeface="Palatino" charset="0"/>
                <a:ea typeface="MS PGothic" panose="020B0600070205080204" pitchFamily="34" charset="-128"/>
              </a:defRPr>
            </a:lvl3pPr>
            <a:lvl4pPr marL="1600200" indent="-228600" eaLnBrk="0" hangingPunct="0">
              <a:tabLst>
                <a:tab pos="1027113" algn="l"/>
                <a:tab pos="1941513" algn="l"/>
                <a:tab pos="2855913" algn="l"/>
                <a:tab pos="3770313" algn="l"/>
                <a:tab pos="4684713" algn="l"/>
                <a:tab pos="5599113" algn="l"/>
                <a:tab pos="6513513" algn="l"/>
                <a:tab pos="7427913" algn="l"/>
                <a:tab pos="8342313" algn="l"/>
                <a:tab pos="9256713" algn="l"/>
                <a:tab pos="10171113" algn="l"/>
              </a:tabLst>
              <a:defRPr sz="2400">
                <a:solidFill>
                  <a:schemeClr val="tx1"/>
                </a:solidFill>
                <a:latin typeface="Palatino" charset="0"/>
                <a:ea typeface="MS PGothic" panose="020B0600070205080204" pitchFamily="34" charset="-128"/>
              </a:defRPr>
            </a:lvl4pPr>
            <a:lvl5pPr marL="2057400" indent="-228600" eaLnBrk="0" hangingPunct="0">
              <a:tabLst>
                <a:tab pos="1027113" algn="l"/>
                <a:tab pos="1941513" algn="l"/>
                <a:tab pos="2855913" algn="l"/>
                <a:tab pos="3770313" algn="l"/>
                <a:tab pos="4684713" algn="l"/>
                <a:tab pos="5599113" algn="l"/>
                <a:tab pos="6513513" algn="l"/>
                <a:tab pos="7427913" algn="l"/>
                <a:tab pos="8342313" algn="l"/>
                <a:tab pos="9256713" algn="l"/>
                <a:tab pos="10171113" algn="l"/>
              </a:tabLst>
              <a:defRPr sz="2400">
                <a:solidFill>
                  <a:schemeClr val="tx1"/>
                </a:solidFill>
                <a:latin typeface="Palatino" charset="0"/>
                <a:ea typeface="MS PGothic" panose="020B0600070205080204" pitchFamily="34" charset="-128"/>
              </a:defRPr>
            </a:lvl5pPr>
            <a:lvl6pPr marL="2514600" indent="-228600" eaLnBrk="0" fontAlgn="base" hangingPunct="0">
              <a:spcBef>
                <a:spcPct val="0"/>
              </a:spcBef>
              <a:spcAft>
                <a:spcPct val="0"/>
              </a:spcAft>
              <a:tabLst>
                <a:tab pos="1027113" algn="l"/>
                <a:tab pos="1941513" algn="l"/>
                <a:tab pos="2855913" algn="l"/>
                <a:tab pos="3770313" algn="l"/>
                <a:tab pos="4684713" algn="l"/>
                <a:tab pos="5599113" algn="l"/>
                <a:tab pos="6513513" algn="l"/>
                <a:tab pos="7427913" algn="l"/>
                <a:tab pos="8342313" algn="l"/>
                <a:tab pos="9256713" algn="l"/>
                <a:tab pos="10171113" algn="l"/>
              </a:tabLst>
              <a:defRPr sz="2400">
                <a:solidFill>
                  <a:schemeClr val="tx1"/>
                </a:solidFill>
                <a:latin typeface="Palatino" charset="0"/>
                <a:ea typeface="MS PGothic" panose="020B0600070205080204" pitchFamily="34" charset="-128"/>
              </a:defRPr>
            </a:lvl6pPr>
            <a:lvl7pPr marL="2971800" indent="-228600" eaLnBrk="0" fontAlgn="base" hangingPunct="0">
              <a:spcBef>
                <a:spcPct val="0"/>
              </a:spcBef>
              <a:spcAft>
                <a:spcPct val="0"/>
              </a:spcAft>
              <a:tabLst>
                <a:tab pos="1027113" algn="l"/>
                <a:tab pos="1941513" algn="l"/>
                <a:tab pos="2855913" algn="l"/>
                <a:tab pos="3770313" algn="l"/>
                <a:tab pos="4684713" algn="l"/>
                <a:tab pos="5599113" algn="l"/>
                <a:tab pos="6513513" algn="l"/>
                <a:tab pos="7427913" algn="l"/>
                <a:tab pos="8342313" algn="l"/>
                <a:tab pos="9256713" algn="l"/>
                <a:tab pos="10171113" algn="l"/>
              </a:tabLst>
              <a:defRPr sz="2400">
                <a:solidFill>
                  <a:schemeClr val="tx1"/>
                </a:solidFill>
                <a:latin typeface="Palatino" charset="0"/>
                <a:ea typeface="MS PGothic" panose="020B0600070205080204" pitchFamily="34" charset="-128"/>
              </a:defRPr>
            </a:lvl7pPr>
            <a:lvl8pPr marL="3429000" indent="-228600" eaLnBrk="0" fontAlgn="base" hangingPunct="0">
              <a:spcBef>
                <a:spcPct val="0"/>
              </a:spcBef>
              <a:spcAft>
                <a:spcPct val="0"/>
              </a:spcAft>
              <a:tabLst>
                <a:tab pos="1027113" algn="l"/>
                <a:tab pos="1941513" algn="l"/>
                <a:tab pos="2855913" algn="l"/>
                <a:tab pos="3770313" algn="l"/>
                <a:tab pos="4684713" algn="l"/>
                <a:tab pos="5599113" algn="l"/>
                <a:tab pos="6513513" algn="l"/>
                <a:tab pos="7427913" algn="l"/>
                <a:tab pos="8342313" algn="l"/>
                <a:tab pos="9256713" algn="l"/>
                <a:tab pos="10171113" algn="l"/>
              </a:tabLst>
              <a:defRPr sz="2400">
                <a:solidFill>
                  <a:schemeClr val="tx1"/>
                </a:solidFill>
                <a:latin typeface="Palatino" charset="0"/>
                <a:ea typeface="MS PGothic" panose="020B0600070205080204" pitchFamily="34" charset="-128"/>
              </a:defRPr>
            </a:lvl8pPr>
            <a:lvl9pPr marL="3886200" indent="-228600" eaLnBrk="0" fontAlgn="base" hangingPunct="0">
              <a:spcBef>
                <a:spcPct val="0"/>
              </a:spcBef>
              <a:spcAft>
                <a:spcPct val="0"/>
              </a:spcAft>
              <a:tabLst>
                <a:tab pos="1027113" algn="l"/>
                <a:tab pos="1941513" algn="l"/>
                <a:tab pos="2855913" algn="l"/>
                <a:tab pos="3770313" algn="l"/>
                <a:tab pos="4684713" algn="l"/>
                <a:tab pos="5599113" algn="l"/>
                <a:tab pos="6513513" algn="l"/>
                <a:tab pos="7427913" algn="l"/>
                <a:tab pos="8342313" algn="l"/>
                <a:tab pos="9256713" algn="l"/>
                <a:tab pos="10171113" algn="l"/>
              </a:tabLst>
              <a:defRPr sz="2400">
                <a:solidFill>
                  <a:schemeClr val="tx1"/>
                </a:solidFill>
                <a:latin typeface="Palatino" charset="0"/>
                <a:ea typeface="MS PGothic" panose="020B0600070205080204" pitchFamily="34" charset="-128"/>
              </a:defRPr>
            </a:lvl9pPr>
          </a:lstStyle>
          <a:p>
            <a:pPr eaLnBrk="1" hangingPunct="1">
              <a:lnSpc>
                <a:spcPct val="90000"/>
              </a:lnSpc>
              <a:spcBef>
                <a:spcPts val="772"/>
              </a:spcBef>
              <a:buFont typeface="Arial" panose="020B0604020202020204" pitchFamily="34" charset="0"/>
              <a:buChar char="•"/>
            </a:pPr>
            <a:r>
              <a:rPr lang="en-US" altLang="en-US" sz="2646" dirty="0">
                <a:solidFill>
                  <a:srgbClr val="000000"/>
                </a:solidFill>
                <a:latin typeface="Arial" panose="020B0604020202020204" pitchFamily="34" charset="0"/>
              </a:rPr>
              <a:t>A CUDA kernel is executed by a </a:t>
            </a:r>
            <a:r>
              <a:rPr lang="en-US" altLang="en-US" sz="2646" dirty="0">
                <a:solidFill>
                  <a:schemeClr val="accent2"/>
                </a:solidFill>
                <a:latin typeface="Arial" panose="020B0604020202020204" pitchFamily="34" charset="0"/>
              </a:rPr>
              <a:t>grid</a:t>
            </a:r>
            <a:r>
              <a:rPr lang="en-US" altLang="en-US" sz="2646" dirty="0">
                <a:solidFill>
                  <a:srgbClr val="000000"/>
                </a:solidFill>
                <a:latin typeface="Arial" panose="020B0604020202020204" pitchFamily="34" charset="0"/>
              </a:rPr>
              <a:t> (array) of</a:t>
            </a:r>
            <a:r>
              <a:rPr lang="en-US" altLang="en-US" sz="2646" dirty="0">
                <a:solidFill>
                  <a:srgbClr val="3333CC"/>
                </a:solidFill>
                <a:latin typeface="Arial" panose="020B0604020202020204" pitchFamily="34" charset="0"/>
              </a:rPr>
              <a:t> </a:t>
            </a:r>
            <a:r>
              <a:rPr lang="en-US" altLang="en-US" sz="2646" dirty="0">
                <a:solidFill>
                  <a:srgbClr val="000000"/>
                </a:solidFill>
                <a:latin typeface="Arial" panose="020B0604020202020204" pitchFamily="34" charset="0"/>
              </a:rPr>
              <a:t>threads that are organized into </a:t>
            </a:r>
            <a:r>
              <a:rPr lang="en-US" altLang="en-US" sz="2646" u="sng" dirty="0">
                <a:solidFill>
                  <a:srgbClr val="1D07BF"/>
                </a:solidFill>
                <a:latin typeface="Arial" panose="020B0604020202020204" pitchFamily="34" charset="0"/>
              </a:rPr>
              <a:t>two-level hierarchy</a:t>
            </a:r>
            <a:r>
              <a:rPr lang="en-US" altLang="en-US" sz="2646" dirty="0">
                <a:solidFill>
                  <a:srgbClr val="000000"/>
                </a:solidFill>
                <a:latin typeface="Arial" panose="020B0604020202020204" pitchFamily="34" charset="0"/>
              </a:rPr>
              <a:t>. </a:t>
            </a:r>
          </a:p>
          <a:p>
            <a:pPr eaLnBrk="1" hangingPunct="1">
              <a:lnSpc>
                <a:spcPct val="90000"/>
              </a:lnSpc>
              <a:spcBef>
                <a:spcPts val="772"/>
              </a:spcBef>
              <a:buFont typeface="Arial" panose="020B0604020202020204" pitchFamily="34" charset="0"/>
              <a:buChar char="•"/>
            </a:pPr>
            <a:r>
              <a:rPr lang="en-US" altLang="en-US" sz="2646" dirty="0">
                <a:solidFill>
                  <a:srgbClr val="000000"/>
                </a:solidFill>
                <a:latin typeface="Arial" panose="020B0604020202020204" pitchFamily="34" charset="0"/>
              </a:rPr>
              <a:t>Each grid is </a:t>
            </a:r>
            <a:r>
              <a:rPr lang="en-US" altLang="zh-CN" sz="2646" dirty="0"/>
              <a:t>organized as an array of thread </a:t>
            </a:r>
            <a:r>
              <a:rPr lang="en-US" altLang="zh-CN" sz="2646" dirty="0">
                <a:solidFill>
                  <a:srgbClr val="FF0000"/>
                </a:solidFill>
              </a:rPr>
              <a:t>blocks</a:t>
            </a:r>
            <a:r>
              <a:rPr lang="en-US" altLang="zh-CN" sz="2646" dirty="0"/>
              <a:t>.</a:t>
            </a:r>
            <a:endParaRPr lang="en-US" altLang="en-US" sz="2646" dirty="0">
              <a:solidFill>
                <a:srgbClr val="000000"/>
              </a:solidFill>
              <a:latin typeface="Arial" panose="020B0604020202020204" pitchFamily="34" charset="0"/>
            </a:endParaRPr>
          </a:p>
        </p:txBody>
      </p:sp>
      <p:pic>
        <p:nvPicPr>
          <p:cNvPr id="20" name="图片 19"/>
          <p:cNvPicPr>
            <a:picLocks noChangeAspect="1"/>
          </p:cNvPicPr>
          <p:nvPr/>
        </p:nvPicPr>
        <p:blipFill>
          <a:blip r:embed="rId3"/>
          <a:stretch>
            <a:fillRect/>
          </a:stretch>
        </p:blipFill>
        <p:spPr>
          <a:xfrm>
            <a:off x="1056945" y="2838647"/>
            <a:ext cx="7986926" cy="2937720"/>
          </a:xfrm>
          <a:prstGeom prst="rect">
            <a:avLst/>
          </a:prstGeom>
        </p:spPr>
      </p:pic>
      <p:sp>
        <p:nvSpPr>
          <p:cNvPr id="3" name="矩形 2"/>
          <p:cNvSpPr/>
          <p:nvPr/>
        </p:nvSpPr>
        <p:spPr>
          <a:xfrm>
            <a:off x="911567" y="6243971"/>
            <a:ext cx="7782587" cy="397738"/>
          </a:xfrm>
          <a:prstGeom prst="rect">
            <a:avLst/>
          </a:prstGeom>
        </p:spPr>
        <p:txBody>
          <a:bodyPr wrap="square">
            <a:spAutoFit/>
          </a:bodyPr>
          <a:lstStyle/>
          <a:p>
            <a:pPr lvl="1">
              <a:lnSpc>
                <a:spcPct val="90000"/>
              </a:lnSpc>
              <a:spcBef>
                <a:spcPts val="661"/>
              </a:spcBef>
              <a:buFont typeface="Arial" panose="020B0604020202020204" pitchFamily="34" charset="0"/>
              <a:buChar char="–"/>
            </a:pPr>
            <a:r>
              <a:rPr lang="en-US" altLang="en-US" sz="2205" dirty="0">
                <a:solidFill>
                  <a:srgbClr val="000000"/>
                </a:solidFill>
                <a:latin typeface="Arial" panose="020B0604020202020204" pitchFamily="34" charset="0"/>
              </a:rPr>
              <a:t>All threads in a grid run the same kernel code (SPMD)</a:t>
            </a:r>
            <a:r>
              <a:rPr lang="ar-SA" altLang="en-US" sz="2205" dirty="0">
                <a:solidFill>
                  <a:srgbClr val="000000"/>
                </a:solidFill>
                <a:latin typeface="Arial" panose="020B0604020202020204" pitchFamily="34" charset="0"/>
              </a:rPr>
              <a:t>‏</a:t>
            </a:r>
            <a:endParaRPr lang="en-US" altLang="en-US" sz="2205" dirty="0">
              <a:solidFill>
                <a:srgbClr val="000000"/>
              </a:solidFill>
              <a:latin typeface="Arial" panose="020B0604020202020204" pitchFamily="34" charset="0"/>
            </a:endParaRPr>
          </a:p>
        </p:txBody>
      </p:sp>
    </p:spTree>
    <p:extLst>
      <p:ext uri="{BB962C8B-B14F-4D97-AF65-F5344CB8AC3E}">
        <p14:creationId xmlns:p14="http://schemas.microsoft.com/office/powerpoint/2010/main" val="2815212084"/>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4"/>
          <p:cNvSpPr>
            <a:spLocks noGrp="1" noChangeArrowheads="1"/>
          </p:cNvSpPr>
          <p:nvPr>
            <p:ph type="body" idx="1"/>
          </p:nvPr>
        </p:nvSpPr>
        <p:spPr>
          <a:xfrm>
            <a:off x="504508" y="1679927"/>
            <a:ext cx="9405846" cy="5559915"/>
          </a:xfrm>
          <a:solidFill>
            <a:schemeClr val="bg1"/>
          </a:solidFill>
        </p:spPr>
        <p:txBody>
          <a:bodyPr>
            <a:normAutofit lnSpcReduction="10000"/>
          </a:bodyPr>
          <a:lstStyle/>
          <a:p>
            <a:pPr eaLnBrk="1" hangingPunct="1">
              <a:buFontTx/>
              <a:buNone/>
            </a:pPr>
            <a:r>
              <a:rPr lang="en-US" altLang="en-US" sz="2205" dirty="0">
                <a:latin typeface="Courier New" panose="02070309020205020404" pitchFamily="49" charset="0"/>
              </a:rPr>
              <a:t>// Compute vector sum C = A+B</a:t>
            </a:r>
          </a:p>
          <a:p>
            <a:pPr eaLnBrk="1" hangingPunct="1">
              <a:buFontTx/>
              <a:buNone/>
            </a:pPr>
            <a:r>
              <a:rPr lang="en-US" altLang="en-US" sz="2205" dirty="0">
                <a:latin typeface="Courier New" panose="02070309020205020404" pitchFamily="49" charset="0"/>
              </a:rPr>
              <a:t>// Each thread performs one pair-wise addition</a:t>
            </a:r>
          </a:p>
          <a:p>
            <a:pPr eaLnBrk="1" hangingPunct="1">
              <a:buFontTx/>
              <a:buNone/>
            </a:pPr>
            <a:r>
              <a:rPr lang="en-US" altLang="en-US" sz="2205" b="1" dirty="0">
                <a:solidFill>
                  <a:schemeClr val="accent2"/>
                </a:solidFill>
                <a:latin typeface="Courier New" panose="02070309020205020404" pitchFamily="49" charset="0"/>
              </a:rPr>
              <a:t>__global__</a:t>
            </a:r>
          </a:p>
          <a:p>
            <a:pPr eaLnBrk="1" hangingPunct="1">
              <a:buFontTx/>
              <a:buNone/>
            </a:pPr>
            <a:r>
              <a:rPr lang="en-US" altLang="en-US" sz="1984" b="1" dirty="0">
                <a:latin typeface="Courier New" panose="02070309020205020404" pitchFamily="49" charset="0"/>
              </a:rPr>
              <a:t>void </a:t>
            </a:r>
            <a:r>
              <a:rPr lang="en-US" altLang="en-US" sz="1984" b="1" dirty="0" err="1">
                <a:latin typeface="Courier New" panose="02070309020205020404" pitchFamily="49" charset="0"/>
              </a:rPr>
              <a:t>vecAddKernel</a:t>
            </a:r>
            <a:r>
              <a:rPr lang="en-US" altLang="en-US" sz="1984" b="1" dirty="0">
                <a:latin typeface="Courier New" panose="02070309020205020404" pitchFamily="49" charset="0"/>
              </a:rPr>
              <a:t>(float* </a:t>
            </a:r>
            <a:r>
              <a:rPr lang="en-US" altLang="en-US" sz="1984" b="1" dirty="0" err="1">
                <a:latin typeface="Courier New" panose="02070309020205020404" pitchFamily="49" charset="0"/>
              </a:rPr>
              <a:t>A_d</a:t>
            </a:r>
            <a:r>
              <a:rPr lang="en-US" altLang="en-US" sz="1984" b="1" dirty="0">
                <a:latin typeface="Courier New" panose="02070309020205020404" pitchFamily="49" charset="0"/>
              </a:rPr>
              <a:t>, float* </a:t>
            </a:r>
            <a:r>
              <a:rPr lang="en-US" altLang="en-US" sz="1984" b="1" dirty="0" err="1">
                <a:latin typeface="Courier New" panose="02070309020205020404" pitchFamily="49" charset="0"/>
              </a:rPr>
              <a:t>B_d</a:t>
            </a:r>
            <a:r>
              <a:rPr lang="en-US" altLang="en-US" sz="1984" b="1" dirty="0">
                <a:latin typeface="Courier New" panose="02070309020205020404" pitchFamily="49" charset="0"/>
              </a:rPr>
              <a:t>, float* </a:t>
            </a:r>
            <a:r>
              <a:rPr lang="en-US" altLang="en-US" sz="1984" b="1" dirty="0" err="1">
                <a:latin typeface="Courier New" panose="02070309020205020404" pitchFamily="49" charset="0"/>
              </a:rPr>
              <a:t>C_d</a:t>
            </a:r>
            <a:r>
              <a:rPr lang="en-US" altLang="en-US" sz="1984" b="1" dirty="0">
                <a:latin typeface="Courier New" panose="02070309020205020404" pitchFamily="49" charset="0"/>
              </a:rPr>
              <a:t>, </a:t>
            </a:r>
            <a:r>
              <a:rPr lang="en-US" altLang="en-US" sz="1984" b="1" dirty="0" err="1">
                <a:latin typeface="Courier New" panose="02070309020205020404" pitchFamily="49" charset="0"/>
              </a:rPr>
              <a:t>int</a:t>
            </a:r>
            <a:r>
              <a:rPr lang="en-US" altLang="en-US" sz="1984" b="1" dirty="0">
                <a:latin typeface="Courier New" panose="02070309020205020404" pitchFamily="49" charset="0"/>
              </a:rPr>
              <a:t> n)</a:t>
            </a:r>
          </a:p>
          <a:p>
            <a:pPr eaLnBrk="1" hangingPunct="1">
              <a:buFontTx/>
              <a:buNone/>
            </a:pPr>
            <a:r>
              <a:rPr lang="en-US" altLang="en-US" sz="1984" b="1" dirty="0">
                <a:latin typeface="Courier New" panose="02070309020205020404" pitchFamily="49" charset="0"/>
              </a:rPr>
              <a:t>{</a:t>
            </a:r>
          </a:p>
          <a:p>
            <a:pPr eaLnBrk="1" hangingPunct="1">
              <a:buFontTx/>
              <a:buNone/>
            </a:pPr>
            <a:r>
              <a:rPr lang="en-US" altLang="en-US" sz="2205" b="1" dirty="0">
                <a:latin typeface="Courier New" panose="02070309020205020404" pitchFamily="49" charset="0"/>
              </a:rPr>
              <a:t>    </a:t>
            </a:r>
            <a:r>
              <a:rPr lang="en-US" altLang="en-US" sz="1984" b="1" dirty="0" err="1">
                <a:latin typeface="Courier New" panose="02070309020205020404" pitchFamily="49" charset="0"/>
              </a:rPr>
              <a:t>int</a:t>
            </a:r>
            <a:r>
              <a:rPr lang="en-US" altLang="en-US" sz="1984" b="1" dirty="0">
                <a:latin typeface="Courier New" panose="02070309020205020404" pitchFamily="49" charset="0"/>
              </a:rPr>
              <a:t> i = </a:t>
            </a:r>
            <a:r>
              <a:rPr lang="en-US" altLang="en-US" sz="1984" b="1" dirty="0" err="1">
                <a:solidFill>
                  <a:schemeClr val="accent2"/>
                </a:solidFill>
                <a:latin typeface="Courier New" panose="02070309020205020404" pitchFamily="49" charset="0"/>
              </a:rPr>
              <a:t>threadIdx.x</a:t>
            </a:r>
            <a:r>
              <a:rPr lang="en-US" altLang="en-US" sz="1984" b="1" dirty="0">
                <a:latin typeface="Courier New" panose="02070309020205020404" pitchFamily="49" charset="0"/>
              </a:rPr>
              <a:t> + </a:t>
            </a:r>
            <a:r>
              <a:rPr lang="en-US" altLang="en-US" sz="1984" b="1" dirty="0" err="1">
                <a:solidFill>
                  <a:schemeClr val="accent2"/>
                </a:solidFill>
                <a:latin typeface="Courier New" panose="02070309020205020404" pitchFamily="49" charset="0"/>
              </a:rPr>
              <a:t>blockDim.x</a:t>
            </a:r>
            <a:r>
              <a:rPr lang="en-US" altLang="en-US" sz="1984" b="1" dirty="0">
                <a:latin typeface="Courier New" panose="02070309020205020404" pitchFamily="49" charset="0"/>
              </a:rPr>
              <a:t> * </a:t>
            </a:r>
            <a:r>
              <a:rPr lang="en-US" altLang="en-US" sz="1984" b="1" dirty="0" err="1">
                <a:solidFill>
                  <a:schemeClr val="accent2"/>
                </a:solidFill>
                <a:latin typeface="Courier New" panose="02070309020205020404" pitchFamily="49" charset="0"/>
              </a:rPr>
              <a:t>blockIdx.x</a:t>
            </a:r>
            <a:r>
              <a:rPr lang="en-US" altLang="en-US" sz="1984" b="1" dirty="0">
                <a:latin typeface="Courier New" panose="02070309020205020404" pitchFamily="49" charset="0"/>
              </a:rPr>
              <a:t>;</a:t>
            </a:r>
          </a:p>
          <a:p>
            <a:pPr eaLnBrk="1" hangingPunct="1">
              <a:buFontTx/>
              <a:buNone/>
            </a:pPr>
            <a:r>
              <a:rPr lang="en-US" altLang="en-US" sz="1984" b="1" dirty="0">
                <a:latin typeface="Courier New" panose="02070309020205020404" pitchFamily="49" charset="0"/>
              </a:rPr>
              <a:t>    if(i&lt;n) </a:t>
            </a:r>
            <a:r>
              <a:rPr lang="en-US" altLang="en-US" sz="1984" b="1" dirty="0" err="1">
                <a:latin typeface="Courier New" panose="02070309020205020404" pitchFamily="49" charset="0"/>
              </a:rPr>
              <a:t>C_d</a:t>
            </a:r>
            <a:r>
              <a:rPr lang="en-US" altLang="en-US" sz="1984" b="1" dirty="0">
                <a:latin typeface="Courier New" panose="02070309020205020404" pitchFamily="49" charset="0"/>
              </a:rPr>
              <a:t>[i] = </a:t>
            </a:r>
            <a:r>
              <a:rPr lang="en-US" altLang="en-US" sz="1984" b="1" dirty="0" err="1">
                <a:latin typeface="Courier New" panose="02070309020205020404" pitchFamily="49" charset="0"/>
              </a:rPr>
              <a:t>A_d</a:t>
            </a:r>
            <a:r>
              <a:rPr lang="en-US" altLang="en-US" sz="1984" b="1" dirty="0">
                <a:latin typeface="Courier New" panose="02070309020205020404" pitchFamily="49" charset="0"/>
              </a:rPr>
              <a:t>[i] + </a:t>
            </a:r>
            <a:r>
              <a:rPr lang="en-US" altLang="en-US" sz="1984" b="1" dirty="0" err="1">
                <a:latin typeface="Courier New" panose="02070309020205020404" pitchFamily="49" charset="0"/>
              </a:rPr>
              <a:t>B_d</a:t>
            </a:r>
            <a:r>
              <a:rPr lang="en-US" altLang="en-US" sz="1984" b="1" dirty="0">
                <a:latin typeface="Courier New" panose="02070309020205020404" pitchFamily="49" charset="0"/>
              </a:rPr>
              <a:t>[i];</a:t>
            </a:r>
          </a:p>
          <a:p>
            <a:pPr eaLnBrk="1" hangingPunct="1">
              <a:buFontTx/>
              <a:buNone/>
            </a:pPr>
            <a:r>
              <a:rPr lang="en-US" altLang="en-US" sz="1984" b="1" dirty="0">
                <a:latin typeface="Courier New" panose="02070309020205020404" pitchFamily="49" charset="0"/>
              </a:rPr>
              <a:t>}</a:t>
            </a:r>
            <a:br>
              <a:rPr lang="en-US" altLang="en-US" sz="2205" b="1" dirty="0">
                <a:latin typeface="Courier New" panose="02070309020205020404" pitchFamily="49" charset="0"/>
              </a:rPr>
            </a:br>
            <a:endParaRPr lang="en-US" altLang="en-US" sz="882" b="1" dirty="0">
              <a:latin typeface="Courier New" panose="02070309020205020404" pitchFamily="49" charset="0"/>
            </a:endParaRPr>
          </a:p>
          <a:p>
            <a:pPr eaLnBrk="1" hangingPunct="1">
              <a:buFontTx/>
              <a:buNone/>
            </a:pPr>
            <a:r>
              <a:rPr lang="en-US" altLang="en-US" sz="2205" b="1" dirty="0" err="1">
                <a:solidFill>
                  <a:schemeClr val="bg1">
                    <a:lumMod val="85000"/>
                  </a:schemeClr>
                </a:solidFill>
                <a:latin typeface="Courier New" panose="02070309020205020404" pitchFamily="49" charset="0"/>
              </a:rPr>
              <a:t>int</a:t>
            </a:r>
            <a:r>
              <a:rPr lang="en-US" altLang="en-US" sz="2205" b="1" dirty="0">
                <a:solidFill>
                  <a:schemeClr val="bg1">
                    <a:lumMod val="85000"/>
                  </a:schemeClr>
                </a:solidFill>
                <a:latin typeface="Courier New" panose="02070309020205020404" pitchFamily="49" charset="0"/>
              </a:rPr>
              <a:t> </a:t>
            </a:r>
            <a:r>
              <a:rPr lang="en-US" altLang="en-US" sz="2205" b="1" dirty="0" err="1">
                <a:solidFill>
                  <a:schemeClr val="bg1">
                    <a:lumMod val="85000"/>
                  </a:schemeClr>
                </a:solidFill>
                <a:latin typeface="Courier New" panose="02070309020205020404" pitchFamily="49" charset="0"/>
              </a:rPr>
              <a:t>vectAdd</a:t>
            </a:r>
            <a:r>
              <a:rPr lang="en-US" altLang="en-US" sz="2205" b="1" dirty="0">
                <a:solidFill>
                  <a:schemeClr val="bg1">
                    <a:lumMod val="85000"/>
                  </a:schemeClr>
                </a:solidFill>
                <a:latin typeface="Courier New" panose="02070309020205020404" pitchFamily="49" charset="0"/>
              </a:rPr>
              <a:t>(float* A, float* B, float* C, </a:t>
            </a:r>
            <a:r>
              <a:rPr lang="en-US" altLang="en-US" sz="2205" b="1" dirty="0" err="1">
                <a:solidFill>
                  <a:schemeClr val="bg1">
                    <a:lumMod val="85000"/>
                  </a:schemeClr>
                </a:solidFill>
                <a:latin typeface="Courier New" panose="02070309020205020404" pitchFamily="49" charset="0"/>
              </a:rPr>
              <a:t>int</a:t>
            </a:r>
            <a:r>
              <a:rPr lang="en-US" altLang="en-US" sz="2205" b="1" dirty="0">
                <a:solidFill>
                  <a:schemeClr val="bg1">
                    <a:lumMod val="85000"/>
                  </a:schemeClr>
                </a:solidFill>
                <a:latin typeface="Courier New" panose="02070309020205020404" pitchFamily="49" charset="0"/>
              </a:rPr>
              <a:t> n)</a:t>
            </a:r>
          </a:p>
          <a:p>
            <a:pPr eaLnBrk="1" hangingPunct="1">
              <a:buFontTx/>
              <a:buNone/>
            </a:pPr>
            <a:r>
              <a:rPr lang="en-US" altLang="en-US" sz="2205" b="1" dirty="0">
                <a:solidFill>
                  <a:schemeClr val="bg1">
                    <a:lumMod val="85000"/>
                  </a:schemeClr>
                </a:solidFill>
                <a:latin typeface="Courier New" panose="02070309020205020404" pitchFamily="49" charset="0"/>
              </a:rPr>
              <a:t>{</a:t>
            </a:r>
          </a:p>
          <a:p>
            <a:pPr eaLnBrk="1" hangingPunct="1">
              <a:buFontTx/>
              <a:buNone/>
            </a:pPr>
            <a:r>
              <a:rPr lang="en-US" altLang="en-US" sz="2205" b="1" dirty="0">
                <a:solidFill>
                  <a:schemeClr val="bg1">
                    <a:lumMod val="85000"/>
                  </a:schemeClr>
                </a:solidFill>
                <a:latin typeface="Courier New" panose="02070309020205020404" pitchFamily="49" charset="0"/>
              </a:rPr>
              <a:t>	  </a:t>
            </a:r>
            <a:r>
              <a:rPr lang="en-US" altLang="en-US" sz="1984" dirty="0">
                <a:solidFill>
                  <a:schemeClr val="bg1">
                    <a:lumMod val="85000"/>
                  </a:schemeClr>
                </a:solidFill>
                <a:latin typeface="Courier New" panose="02070309020205020404" pitchFamily="49" charset="0"/>
              </a:rPr>
              <a:t>// </a:t>
            </a:r>
            <a:r>
              <a:rPr lang="en-US" altLang="en-US" sz="1984" dirty="0" err="1">
                <a:solidFill>
                  <a:schemeClr val="bg1">
                    <a:lumMod val="85000"/>
                  </a:schemeClr>
                </a:solidFill>
                <a:latin typeface="Courier New" panose="02070309020205020404" pitchFamily="49" charset="0"/>
              </a:rPr>
              <a:t>A_d</a:t>
            </a:r>
            <a:r>
              <a:rPr lang="en-US" altLang="en-US" sz="1984" dirty="0">
                <a:solidFill>
                  <a:schemeClr val="bg1">
                    <a:lumMod val="85000"/>
                  </a:schemeClr>
                </a:solidFill>
                <a:latin typeface="Courier New" panose="02070309020205020404" pitchFamily="49" charset="0"/>
              </a:rPr>
              <a:t>, </a:t>
            </a:r>
            <a:r>
              <a:rPr lang="en-US" altLang="en-US" sz="1984" dirty="0" err="1">
                <a:solidFill>
                  <a:schemeClr val="bg1">
                    <a:lumMod val="85000"/>
                  </a:schemeClr>
                </a:solidFill>
                <a:latin typeface="Courier New" panose="02070309020205020404" pitchFamily="49" charset="0"/>
              </a:rPr>
              <a:t>B_d</a:t>
            </a:r>
            <a:r>
              <a:rPr lang="en-US" altLang="en-US" sz="1984" dirty="0">
                <a:solidFill>
                  <a:schemeClr val="bg1">
                    <a:lumMod val="85000"/>
                  </a:schemeClr>
                </a:solidFill>
                <a:latin typeface="Courier New" panose="02070309020205020404" pitchFamily="49" charset="0"/>
              </a:rPr>
              <a:t>, </a:t>
            </a:r>
            <a:r>
              <a:rPr lang="en-US" altLang="en-US" sz="1984" dirty="0" err="1">
                <a:solidFill>
                  <a:schemeClr val="bg1">
                    <a:lumMod val="85000"/>
                  </a:schemeClr>
                </a:solidFill>
                <a:latin typeface="Courier New" panose="02070309020205020404" pitchFamily="49" charset="0"/>
              </a:rPr>
              <a:t>C_d</a:t>
            </a:r>
            <a:r>
              <a:rPr lang="en-US" altLang="en-US" sz="1984" dirty="0">
                <a:solidFill>
                  <a:schemeClr val="bg1">
                    <a:lumMod val="85000"/>
                  </a:schemeClr>
                </a:solidFill>
                <a:latin typeface="Courier New" panose="02070309020205020404" pitchFamily="49" charset="0"/>
              </a:rPr>
              <a:t> allocations and copies omitted</a:t>
            </a:r>
          </a:p>
          <a:p>
            <a:pPr eaLnBrk="1" hangingPunct="1">
              <a:buFontTx/>
              <a:buNone/>
            </a:pPr>
            <a:r>
              <a:rPr lang="en-US" altLang="en-US" sz="1984" b="1" dirty="0">
                <a:solidFill>
                  <a:schemeClr val="bg1">
                    <a:lumMod val="85000"/>
                  </a:schemeClr>
                </a:solidFill>
                <a:latin typeface="Courier New" panose="02070309020205020404" pitchFamily="49" charset="0"/>
              </a:rPr>
              <a:t>    </a:t>
            </a:r>
            <a:r>
              <a:rPr lang="en-US" altLang="en-US" sz="1984" dirty="0">
                <a:solidFill>
                  <a:schemeClr val="bg1">
                    <a:lumMod val="85000"/>
                  </a:schemeClr>
                </a:solidFill>
                <a:latin typeface="Courier New" panose="02070309020205020404" pitchFamily="49" charset="0"/>
              </a:rPr>
              <a:t>// Run ceil(n/256) blocks of 256 threads each</a:t>
            </a:r>
          </a:p>
          <a:p>
            <a:pPr eaLnBrk="1" hangingPunct="1">
              <a:buFontTx/>
              <a:buNone/>
            </a:pPr>
            <a:r>
              <a:rPr lang="en-US" altLang="en-US" sz="1984" b="1" dirty="0">
                <a:solidFill>
                  <a:schemeClr val="bg1">
                    <a:lumMod val="85000"/>
                  </a:schemeClr>
                </a:solidFill>
                <a:latin typeface="Courier New" panose="02070309020205020404" pitchFamily="49" charset="0"/>
              </a:rPr>
              <a:t>    </a:t>
            </a:r>
            <a:r>
              <a:rPr lang="en-US" altLang="en-US" sz="1984" b="1" dirty="0" err="1">
                <a:solidFill>
                  <a:schemeClr val="bg1">
                    <a:lumMod val="85000"/>
                  </a:schemeClr>
                </a:solidFill>
                <a:latin typeface="Courier New" panose="02070309020205020404" pitchFamily="49" charset="0"/>
              </a:rPr>
              <a:t>vecAddKernel</a:t>
            </a:r>
            <a:r>
              <a:rPr lang="en-US" altLang="en-US" sz="1984" b="1" dirty="0">
                <a:solidFill>
                  <a:schemeClr val="bg1">
                    <a:lumMod val="85000"/>
                  </a:schemeClr>
                </a:solidFill>
                <a:latin typeface="Courier New" panose="02070309020205020404" pitchFamily="49" charset="0"/>
              </a:rPr>
              <a:t>&lt;&lt;&lt;ceil(n/256.0), 256&gt;&gt;&gt;(</a:t>
            </a:r>
            <a:r>
              <a:rPr lang="en-US" altLang="en-US" sz="1984" b="1" dirty="0" err="1">
                <a:solidFill>
                  <a:schemeClr val="bg1">
                    <a:lumMod val="85000"/>
                  </a:schemeClr>
                </a:solidFill>
                <a:latin typeface="Courier New" panose="02070309020205020404" pitchFamily="49" charset="0"/>
              </a:rPr>
              <a:t>A_d</a:t>
            </a:r>
            <a:r>
              <a:rPr lang="en-US" altLang="en-US" sz="1984" b="1" dirty="0">
                <a:solidFill>
                  <a:schemeClr val="bg1">
                    <a:lumMod val="85000"/>
                  </a:schemeClr>
                </a:solidFill>
                <a:latin typeface="Courier New" panose="02070309020205020404" pitchFamily="49" charset="0"/>
              </a:rPr>
              <a:t>, </a:t>
            </a:r>
            <a:r>
              <a:rPr lang="en-US" altLang="en-US" sz="1984" b="1" dirty="0" err="1">
                <a:solidFill>
                  <a:schemeClr val="bg1">
                    <a:lumMod val="85000"/>
                  </a:schemeClr>
                </a:solidFill>
                <a:latin typeface="Courier New" panose="02070309020205020404" pitchFamily="49" charset="0"/>
              </a:rPr>
              <a:t>B_d</a:t>
            </a:r>
            <a:r>
              <a:rPr lang="en-US" altLang="en-US" sz="1984" b="1" dirty="0">
                <a:solidFill>
                  <a:schemeClr val="bg1">
                    <a:lumMod val="85000"/>
                  </a:schemeClr>
                </a:solidFill>
                <a:latin typeface="Courier New" panose="02070309020205020404" pitchFamily="49" charset="0"/>
              </a:rPr>
              <a:t>, </a:t>
            </a:r>
            <a:r>
              <a:rPr lang="en-US" altLang="en-US" sz="1984" b="1" dirty="0" err="1">
                <a:solidFill>
                  <a:schemeClr val="bg1">
                    <a:lumMod val="85000"/>
                  </a:schemeClr>
                </a:solidFill>
                <a:latin typeface="Courier New" panose="02070309020205020404" pitchFamily="49" charset="0"/>
              </a:rPr>
              <a:t>C_d</a:t>
            </a:r>
            <a:r>
              <a:rPr lang="en-US" altLang="en-US" sz="1984" b="1" dirty="0">
                <a:solidFill>
                  <a:schemeClr val="bg1">
                    <a:lumMod val="85000"/>
                  </a:schemeClr>
                </a:solidFill>
                <a:latin typeface="Courier New" panose="02070309020205020404" pitchFamily="49" charset="0"/>
              </a:rPr>
              <a:t>, n);</a:t>
            </a:r>
          </a:p>
          <a:p>
            <a:pPr eaLnBrk="1" hangingPunct="1">
              <a:buFontTx/>
              <a:buNone/>
            </a:pPr>
            <a:r>
              <a:rPr lang="en-US" altLang="en-US" sz="2205" b="1" dirty="0">
                <a:solidFill>
                  <a:schemeClr val="bg1">
                    <a:lumMod val="85000"/>
                  </a:schemeClr>
                </a:solidFill>
                <a:latin typeface="Courier New" panose="02070309020205020404" pitchFamily="49" charset="0"/>
              </a:rPr>
              <a:t>}</a:t>
            </a:r>
          </a:p>
        </p:txBody>
      </p:sp>
      <p:sp>
        <p:nvSpPr>
          <p:cNvPr id="40970" name="Rectangle 2"/>
          <p:cNvSpPr>
            <a:spLocks noChangeArrowheads="1"/>
          </p:cNvSpPr>
          <p:nvPr/>
        </p:nvSpPr>
        <p:spPr bwMode="auto">
          <a:xfrm>
            <a:off x="504507" y="1618544"/>
            <a:ext cx="9178220" cy="3149866"/>
          </a:xfrm>
          <a:prstGeom prst="rect">
            <a:avLst/>
          </a:prstGeom>
          <a:solidFill>
            <a:srgbClr val="33CCCC">
              <a:alpha val="20000"/>
            </a:srgbClr>
          </a:solidFill>
          <a:ln w="9525">
            <a:solidFill>
              <a:srgbClr val="000000"/>
            </a:solidFill>
            <a:miter lim="800000"/>
            <a:headEnd/>
            <a:tailEnd/>
          </a:ln>
        </p:spPr>
        <p:txBody>
          <a:bodyPr wrap="none" anchor="ctr"/>
          <a:lstStyle>
            <a:lvl1pPr eaLnBrk="0" hangingPunct="0">
              <a:defRPr sz="2400">
                <a:solidFill>
                  <a:schemeClr val="tx1"/>
                </a:solidFill>
                <a:latin typeface="Palatino" charset="0"/>
                <a:ea typeface="MS PGothic" panose="020B0600070205080204" pitchFamily="34" charset="-128"/>
              </a:defRPr>
            </a:lvl1pPr>
            <a:lvl2pPr marL="742950" indent="-285750" eaLnBrk="0" hangingPunct="0">
              <a:defRPr sz="2400">
                <a:solidFill>
                  <a:schemeClr val="tx1"/>
                </a:solidFill>
                <a:latin typeface="Palatino" charset="0"/>
                <a:ea typeface="MS PGothic" panose="020B0600070205080204" pitchFamily="34" charset="-128"/>
              </a:defRPr>
            </a:lvl2pPr>
            <a:lvl3pPr marL="1143000" indent="-228600" eaLnBrk="0" hangingPunct="0">
              <a:defRPr sz="2400">
                <a:solidFill>
                  <a:schemeClr val="tx1"/>
                </a:solidFill>
                <a:latin typeface="Palatino" charset="0"/>
                <a:ea typeface="MS PGothic" panose="020B0600070205080204" pitchFamily="34" charset="-128"/>
              </a:defRPr>
            </a:lvl3pPr>
            <a:lvl4pPr marL="1600200" indent="-228600" eaLnBrk="0" hangingPunct="0">
              <a:defRPr sz="2400">
                <a:solidFill>
                  <a:schemeClr val="tx1"/>
                </a:solidFill>
                <a:latin typeface="Palatino" charset="0"/>
                <a:ea typeface="MS PGothic" panose="020B0600070205080204" pitchFamily="34" charset="-128"/>
              </a:defRPr>
            </a:lvl4pPr>
            <a:lvl5pPr marL="2057400" indent="-228600" eaLnBrk="0" hangingPunct="0">
              <a:defRPr sz="2400">
                <a:solidFill>
                  <a:schemeClr val="tx1"/>
                </a:solidFill>
                <a:latin typeface="Palatino"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9pPr>
          </a:lstStyle>
          <a:p>
            <a:pPr eaLnBrk="1" hangingPunct="1"/>
            <a:endParaRPr lang="en-US" altLang="en-US" sz="2646"/>
          </a:p>
        </p:txBody>
      </p:sp>
      <p:sp>
        <p:nvSpPr>
          <p:cNvPr id="40964" name="Rectangle 3"/>
          <p:cNvSpPr>
            <a:spLocks noGrp="1" noChangeArrowheads="1"/>
          </p:cNvSpPr>
          <p:nvPr>
            <p:ph type="title"/>
          </p:nvPr>
        </p:nvSpPr>
        <p:spPr/>
        <p:txBody>
          <a:bodyPr/>
          <a:lstStyle/>
          <a:p>
            <a:pPr eaLnBrk="1" hangingPunct="1"/>
            <a:r>
              <a:rPr lang="en-US" altLang="en-US"/>
              <a:t>Example: Vector Addition Kernel</a:t>
            </a:r>
          </a:p>
        </p:txBody>
      </p:sp>
      <p:sp>
        <p:nvSpPr>
          <p:cNvPr id="40969" name="Text Box 9"/>
          <p:cNvSpPr txBox="1">
            <a:spLocks noChangeArrowheads="1"/>
          </p:cNvSpPr>
          <p:nvPr/>
        </p:nvSpPr>
        <p:spPr bwMode="auto">
          <a:xfrm>
            <a:off x="7909485" y="1609057"/>
            <a:ext cx="1773241" cy="431657"/>
          </a:xfrm>
          <a:prstGeom prst="rect">
            <a:avLst/>
          </a:prstGeom>
          <a:solidFill>
            <a:srgbClr val="33CCCC">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Palatino" charset="0"/>
                <a:ea typeface="MS PGothic" panose="020B0600070205080204" pitchFamily="34" charset="-128"/>
              </a:defRPr>
            </a:lvl1pPr>
            <a:lvl2pPr marL="742950" indent="-285750" eaLnBrk="0" hangingPunct="0">
              <a:defRPr sz="2400">
                <a:solidFill>
                  <a:schemeClr val="tx1"/>
                </a:solidFill>
                <a:latin typeface="Palatino" charset="0"/>
                <a:ea typeface="MS PGothic" panose="020B0600070205080204" pitchFamily="34" charset="-128"/>
              </a:defRPr>
            </a:lvl2pPr>
            <a:lvl3pPr marL="1143000" indent="-228600" eaLnBrk="0" hangingPunct="0">
              <a:defRPr sz="2400">
                <a:solidFill>
                  <a:schemeClr val="tx1"/>
                </a:solidFill>
                <a:latin typeface="Palatino" charset="0"/>
                <a:ea typeface="MS PGothic" panose="020B0600070205080204" pitchFamily="34" charset="-128"/>
              </a:defRPr>
            </a:lvl3pPr>
            <a:lvl4pPr marL="1600200" indent="-228600" eaLnBrk="0" hangingPunct="0">
              <a:defRPr sz="2400">
                <a:solidFill>
                  <a:schemeClr val="tx1"/>
                </a:solidFill>
                <a:latin typeface="Palatino" charset="0"/>
                <a:ea typeface="MS PGothic" panose="020B0600070205080204" pitchFamily="34" charset="-128"/>
              </a:defRPr>
            </a:lvl4pPr>
            <a:lvl5pPr marL="2057400" indent="-228600" eaLnBrk="0" hangingPunct="0">
              <a:defRPr sz="2400">
                <a:solidFill>
                  <a:schemeClr val="tx1"/>
                </a:solidFill>
                <a:latin typeface="Palatino"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9pPr>
          </a:lstStyle>
          <a:p>
            <a:pPr algn="r" eaLnBrk="1" hangingPunct="1"/>
            <a:r>
              <a:rPr lang="en-US" altLang="en-US" sz="2205" dirty="0"/>
              <a:t>Device Code</a:t>
            </a:r>
          </a:p>
        </p:txBody>
      </p:sp>
      <p:sp>
        <p:nvSpPr>
          <p:cNvPr id="2" name="十字星 1"/>
          <p:cNvSpPr/>
          <p:nvPr/>
        </p:nvSpPr>
        <p:spPr>
          <a:xfrm>
            <a:off x="2152128" y="2452049"/>
            <a:ext cx="358601" cy="339216"/>
          </a:xfrm>
          <a:prstGeom prst="star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84"/>
          </a:p>
        </p:txBody>
      </p:sp>
      <p:sp>
        <p:nvSpPr>
          <p:cNvPr id="7" name="十字星 6"/>
          <p:cNvSpPr/>
          <p:nvPr/>
        </p:nvSpPr>
        <p:spPr>
          <a:xfrm>
            <a:off x="8164330" y="3618307"/>
            <a:ext cx="358601" cy="339216"/>
          </a:xfrm>
          <a:prstGeom prst="star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84"/>
          </a:p>
        </p:txBody>
      </p:sp>
      <p:sp>
        <p:nvSpPr>
          <p:cNvPr id="8" name="十字星 7"/>
          <p:cNvSpPr/>
          <p:nvPr/>
        </p:nvSpPr>
        <p:spPr>
          <a:xfrm>
            <a:off x="1583537" y="4290277"/>
            <a:ext cx="358601" cy="339216"/>
          </a:xfrm>
          <a:prstGeom prst="star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84"/>
          </a:p>
        </p:txBody>
      </p:sp>
      <p:sp>
        <p:nvSpPr>
          <p:cNvPr id="3" name="矩形 2"/>
          <p:cNvSpPr/>
          <p:nvPr/>
        </p:nvSpPr>
        <p:spPr>
          <a:xfrm>
            <a:off x="504505" y="2408233"/>
            <a:ext cx="2103142" cy="44582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84"/>
          </a:p>
        </p:txBody>
      </p:sp>
    </p:spTree>
    <p:extLst>
      <p:ext uri="{BB962C8B-B14F-4D97-AF65-F5344CB8AC3E}">
        <p14:creationId xmlns:p14="http://schemas.microsoft.com/office/powerpoint/2010/main" val="174079961"/>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
          <p:cNvSpPr>
            <a:spLocks noGrp="1" noChangeArrowheads="1"/>
          </p:cNvSpPr>
          <p:nvPr>
            <p:ph type="title"/>
          </p:nvPr>
        </p:nvSpPr>
        <p:spPr>
          <a:xfrm>
            <a:off x="504507" y="-1"/>
            <a:ext cx="9575588" cy="1259946"/>
          </a:xfrm>
        </p:spPr>
        <p:txBody>
          <a:bodyPr/>
          <a:lstStyle/>
          <a:p>
            <a:pPr>
              <a:tabLst>
                <a:tab pos="0" algn="l"/>
                <a:tab pos="1007943" algn="l"/>
                <a:tab pos="2015886" algn="l"/>
                <a:tab pos="3023829" algn="l"/>
                <a:tab pos="4031772" algn="l"/>
                <a:tab pos="5039716" algn="l"/>
                <a:tab pos="6047659" algn="l"/>
                <a:tab pos="7055602" algn="l"/>
                <a:tab pos="8063545" algn="l"/>
                <a:tab pos="9071488" algn="l"/>
                <a:tab pos="10079431" algn="l"/>
                <a:tab pos="11087374" algn="l"/>
              </a:tabLst>
            </a:pPr>
            <a:r>
              <a:rPr lang="en-US" altLang="en-US" sz="3968" dirty="0"/>
              <a:t>More on CUDA Function Declarations</a:t>
            </a:r>
          </a:p>
        </p:txBody>
      </p:sp>
      <p:grpSp>
        <p:nvGrpSpPr>
          <p:cNvPr id="45059" name="Group 2"/>
          <p:cNvGrpSpPr>
            <a:grpSpLocks/>
          </p:cNvGrpSpPr>
          <p:nvPr/>
        </p:nvGrpSpPr>
        <p:grpSpPr bwMode="auto">
          <a:xfrm>
            <a:off x="672500" y="1427939"/>
            <a:ext cx="9153857" cy="2434146"/>
            <a:chOff x="384" y="816"/>
            <a:chExt cx="5231" cy="1391"/>
          </a:xfrm>
        </p:grpSpPr>
        <p:sp>
          <p:nvSpPr>
            <p:cNvPr id="45062" name="Rectangle 3"/>
            <p:cNvSpPr>
              <a:spLocks noChangeArrowheads="1"/>
            </p:cNvSpPr>
            <p:nvPr/>
          </p:nvSpPr>
          <p:spPr bwMode="auto">
            <a:xfrm>
              <a:off x="4415" y="1893"/>
              <a:ext cx="1200"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208" tIns="51588" rIns="99208" bIns="51588"/>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9pPr>
            </a:lstStyle>
            <a:p>
              <a:pPr algn="ctr" eaLnBrk="1" hangingPunct="1">
                <a:spcBef>
                  <a:spcPts val="551"/>
                </a:spcBef>
              </a:pPr>
              <a:r>
                <a:rPr lang="en-US" altLang="en-US" sz="2205">
                  <a:solidFill>
                    <a:srgbClr val="000000"/>
                  </a:solidFill>
                  <a:latin typeface="Arial" panose="020B0604020202020204" pitchFamily="34" charset="0"/>
                </a:rPr>
                <a:t>host</a:t>
              </a:r>
            </a:p>
          </p:txBody>
        </p:sp>
        <p:sp>
          <p:nvSpPr>
            <p:cNvPr id="45063" name="Rectangle 4"/>
            <p:cNvSpPr>
              <a:spLocks noChangeArrowheads="1"/>
            </p:cNvSpPr>
            <p:nvPr/>
          </p:nvSpPr>
          <p:spPr bwMode="auto">
            <a:xfrm>
              <a:off x="3505" y="1893"/>
              <a:ext cx="911"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208" tIns="51588" rIns="99208" bIns="51588"/>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9pPr>
            </a:lstStyle>
            <a:p>
              <a:pPr algn="ctr" eaLnBrk="1" hangingPunct="1">
                <a:spcBef>
                  <a:spcPts val="551"/>
                </a:spcBef>
              </a:pPr>
              <a:r>
                <a:rPr lang="en-US" altLang="en-US" sz="2205">
                  <a:solidFill>
                    <a:srgbClr val="000000"/>
                  </a:solidFill>
                  <a:latin typeface="Arial" panose="020B0604020202020204" pitchFamily="34" charset="0"/>
                </a:rPr>
                <a:t>host</a:t>
              </a:r>
            </a:p>
          </p:txBody>
        </p:sp>
        <p:sp>
          <p:nvSpPr>
            <p:cNvPr id="45064" name="Rectangle 5"/>
            <p:cNvSpPr>
              <a:spLocks noChangeArrowheads="1"/>
            </p:cNvSpPr>
            <p:nvPr/>
          </p:nvSpPr>
          <p:spPr bwMode="auto">
            <a:xfrm>
              <a:off x="384" y="1893"/>
              <a:ext cx="3121"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208" tIns="51588" rIns="99208" bIns="51588"/>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9pPr>
            </a:lstStyle>
            <a:p>
              <a:pPr eaLnBrk="1" hangingPunct="1">
                <a:spcBef>
                  <a:spcPts val="551"/>
                </a:spcBef>
                <a:buClr>
                  <a:srgbClr val="3333CC"/>
                </a:buClr>
              </a:pPr>
              <a:r>
                <a:rPr lang="en-US" altLang="en-US" sz="2205" b="1">
                  <a:solidFill>
                    <a:srgbClr val="3333CC"/>
                  </a:solidFill>
                  <a:latin typeface="Courier New" panose="02070309020205020404" pitchFamily="49" charset="0"/>
                </a:rPr>
                <a:t>__host__</a:t>
              </a:r>
              <a:r>
                <a:rPr lang="en-US" altLang="en-US" sz="2205" b="1">
                  <a:solidFill>
                    <a:srgbClr val="000000"/>
                  </a:solidFill>
                  <a:latin typeface="Courier New" panose="02070309020205020404" pitchFamily="49" charset="0"/>
                </a:rPr>
                <a:t>   float HostFunc()</a:t>
              </a:r>
              <a:r>
                <a:rPr lang="ar-SA" altLang="en-US" sz="2205" b="1">
                  <a:solidFill>
                    <a:srgbClr val="000000"/>
                  </a:solidFill>
                  <a:latin typeface="Courier New" panose="02070309020205020404" pitchFamily="49" charset="0"/>
                </a:rPr>
                <a:t>‏</a:t>
              </a:r>
              <a:endParaRPr lang="en-US" altLang="en-US" sz="2205" b="1">
                <a:solidFill>
                  <a:srgbClr val="000000"/>
                </a:solidFill>
                <a:latin typeface="Courier New" panose="02070309020205020404" pitchFamily="49" charset="0"/>
              </a:endParaRPr>
            </a:p>
          </p:txBody>
        </p:sp>
        <p:sp>
          <p:nvSpPr>
            <p:cNvPr id="45065" name="Rectangle 6"/>
            <p:cNvSpPr>
              <a:spLocks noChangeArrowheads="1"/>
            </p:cNvSpPr>
            <p:nvPr/>
          </p:nvSpPr>
          <p:spPr bwMode="auto">
            <a:xfrm>
              <a:off x="4415" y="1586"/>
              <a:ext cx="1200"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208" tIns="51588" rIns="99208" bIns="51588"/>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9pPr>
            </a:lstStyle>
            <a:p>
              <a:pPr algn="ctr" eaLnBrk="1" hangingPunct="1">
                <a:spcBef>
                  <a:spcPts val="551"/>
                </a:spcBef>
              </a:pPr>
              <a:r>
                <a:rPr lang="en-US" altLang="en-US" sz="2205">
                  <a:solidFill>
                    <a:srgbClr val="000000"/>
                  </a:solidFill>
                  <a:latin typeface="Arial" panose="020B0604020202020204" pitchFamily="34" charset="0"/>
                </a:rPr>
                <a:t>host</a:t>
              </a:r>
            </a:p>
          </p:txBody>
        </p:sp>
        <p:sp>
          <p:nvSpPr>
            <p:cNvPr id="45066" name="Rectangle 7"/>
            <p:cNvSpPr>
              <a:spLocks noChangeArrowheads="1"/>
            </p:cNvSpPr>
            <p:nvPr/>
          </p:nvSpPr>
          <p:spPr bwMode="auto">
            <a:xfrm>
              <a:off x="3505" y="1586"/>
              <a:ext cx="911"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208" tIns="51588" rIns="99208" bIns="51588"/>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9pPr>
            </a:lstStyle>
            <a:p>
              <a:pPr algn="ctr" eaLnBrk="1" hangingPunct="1">
                <a:spcBef>
                  <a:spcPts val="551"/>
                </a:spcBef>
              </a:pPr>
              <a:r>
                <a:rPr lang="en-US" altLang="en-US" sz="2205">
                  <a:solidFill>
                    <a:srgbClr val="000000"/>
                  </a:solidFill>
                  <a:latin typeface="Arial" panose="020B0604020202020204" pitchFamily="34" charset="0"/>
                </a:rPr>
                <a:t>device</a:t>
              </a:r>
            </a:p>
          </p:txBody>
        </p:sp>
        <p:sp>
          <p:nvSpPr>
            <p:cNvPr id="45067" name="Rectangle 8"/>
            <p:cNvSpPr>
              <a:spLocks noChangeArrowheads="1"/>
            </p:cNvSpPr>
            <p:nvPr/>
          </p:nvSpPr>
          <p:spPr bwMode="auto">
            <a:xfrm>
              <a:off x="384" y="1586"/>
              <a:ext cx="3121"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208" tIns="51588" rIns="99208" bIns="51588"/>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9pPr>
            </a:lstStyle>
            <a:p>
              <a:pPr eaLnBrk="1" hangingPunct="1">
                <a:spcBef>
                  <a:spcPts val="551"/>
                </a:spcBef>
                <a:buClr>
                  <a:srgbClr val="3333CC"/>
                </a:buClr>
              </a:pPr>
              <a:r>
                <a:rPr lang="en-US" altLang="en-US" sz="2205" b="1">
                  <a:solidFill>
                    <a:srgbClr val="3333CC"/>
                  </a:solidFill>
                  <a:latin typeface="Courier New" panose="02070309020205020404" pitchFamily="49" charset="0"/>
                </a:rPr>
                <a:t>__global__</a:t>
              </a:r>
              <a:r>
                <a:rPr lang="en-US" altLang="en-US" sz="2205" b="1">
                  <a:solidFill>
                    <a:srgbClr val="000000"/>
                  </a:solidFill>
                  <a:latin typeface="Courier New" panose="02070309020205020404" pitchFamily="49" charset="0"/>
                </a:rPr>
                <a:t> void  KernelFunc()</a:t>
              </a:r>
              <a:r>
                <a:rPr lang="ar-SA" altLang="en-US" sz="2205" b="1">
                  <a:solidFill>
                    <a:srgbClr val="000000"/>
                  </a:solidFill>
                  <a:latin typeface="Courier New" panose="02070309020205020404" pitchFamily="49" charset="0"/>
                </a:rPr>
                <a:t>‏</a:t>
              </a:r>
              <a:endParaRPr lang="en-US" altLang="en-US" sz="2205" b="1">
                <a:solidFill>
                  <a:srgbClr val="000000"/>
                </a:solidFill>
                <a:latin typeface="Courier New" panose="02070309020205020404" pitchFamily="49" charset="0"/>
              </a:endParaRPr>
            </a:p>
          </p:txBody>
        </p:sp>
        <p:sp>
          <p:nvSpPr>
            <p:cNvPr id="45068" name="Rectangle 9"/>
            <p:cNvSpPr>
              <a:spLocks noChangeArrowheads="1"/>
            </p:cNvSpPr>
            <p:nvPr/>
          </p:nvSpPr>
          <p:spPr bwMode="auto">
            <a:xfrm>
              <a:off x="4415" y="1298"/>
              <a:ext cx="12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208" tIns="51588" rIns="99208" bIns="51588"/>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9pPr>
            </a:lstStyle>
            <a:p>
              <a:pPr algn="ctr" eaLnBrk="1" hangingPunct="1">
                <a:spcBef>
                  <a:spcPts val="551"/>
                </a:spcBef>
              </a:pPr>
              <a:r>
                <a:rPr lang="en-US" altLang="en-US" sz="2205">
                  <a:solidFill>
                    <a:srgbClr val="000000"/>
                  </a:solidFill>
                  <a:latin typeface="Arial" panose="020B0604020202020204" pitchFamily="34" charset="0"/>
                </a:rPr>
                <a:t>device</a:t>
              </a:r>
            </a:p>
          </p:txBody>
        </p:sp>
        <p:sp>
          <p:nvSpPr>
            <p:cNvPr id="45069" name="Rectangle 10"/>
            <p:cNvSpPr>
              <a:spLocks noChangeArrowheads="1"/>
            </p:cNvSpPr>
            <p:nvPr/>
          </p:nvSpPr>
          <p:spPr bwMode="auto">
            <a:xfrm>
              <a:off x="3505" y="1298"/>
              <a:ext cx="91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208" tIns="51588" rIns="99208" bIns="51588"/>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9pPr>
            </a:lstStyle>
            <a:p>
              <a:pPr algn="ctr" eaLnBrk="1" hangingPunct="1">
                <a:spcBef>
                  <a:spcPts val="551"/>
                </a:spcBef>
              </a:pPr>
              <a:r>
                <a:rPr lang="en-US" altLang="en-US" sz="2205">
                  <a:solidFill>
                    <a:srgbClr val="000000"/>
                  </a:solidFill>
                  <a:latin typeface="Arial" panose="020B0604020202020204" pitchFamily="34" charset="0"/>
                </a:rPr>
                <a:t>device</a:t>
              </a:r>
            </a:p>
          </p:txBody>
        </p:sp>
        <p:sp>
          <p:nvSpPr>
            <p:cNvPr id="45070" name="Rectangle 11"/>
            <p:cNvSpPr>
              <a:spLocks noChangeArrowheads="1"/>
            </p:cNvSpPr>
            <p:nvPr/>
          </p:nvSpPr>
          <p:spPr bwMode="auto">
            <a:xfrm>
              <a:off x="384" y="1298"/>
              <a:ext cx="312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208" tIns="51588" rIns="99208" bIns="51588"/>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9pPr>
            </a:lstStyle>
            <a:p>
              <a:pPr eaLnBrk="1" hangingPunct="1">
                <a:spcBef>
                  <a:spcPts val="551"/>
                </a:spcBef>
                <a:buClr>
                  <a:srgbClr val="3333CC"/>
                </a:buClr>
              </a:pPr>
              <a:r>
                <a:rPr lang="en-US" altLang="en-US" sz="2205" b="1">
                  <a:solidFill>
                    <a:srgbClr val="3333CC"/>
                  </a:solidFill>
                  <a:latin typeface="Courier New" panose="02070309020205020404" pitchFamily="49" charset="0"/>
                </a:rPr>
                <a:t>__device__</a:t>
              </a:r>
              <a:r>
                <a:rPr lang="en-US" altLang="en-US" sz="2205" b="1">
                  <a:solidFill>
                    <a:srgbClr val="000000"/>
                  </a:solidFill>
                  <a:latin typeface="Courier New" panose="02070309020205020404" pitchFamily="49" charset="0"/>
                </a:rPr>
                <a:t> float DeviceFunc()</a:t>
              </a:r>
              <a:r>
                <a:rPr lang="ar-SA" altLang="en-US" sz="2205" b="1">
                  <a:solidFill>
                    <a:srgbClr val="000000"/>
                  </a:solidFill>
                  <a:latin typeface="Courier New" panose="02070309020205020404" pitchFamily="49" charset="0"/>
                </a:rPr>
                <a:t>‏</a:t>
              </a:r>
              <a:endParaRPr lang="en-US" altLang="en-US" sz="2205" b="1">
                <a:solidFill>
                  <a:srgbClr val="000000"/>
                </a:solidFill>
                <a:latin typeface="Courier New" panose="02070309020205020404" pitchFamily="49" charset="0"/>
              </a:endParaRPr>
            </a:p>
          </p:txBody>
        </p:sp>
        <p:sp>
          <p:nvSpPr>
            <p:cNvPr id="45071" name="Rectangle 12"/>
            <p:cNvSpPr>
              <a:spLocks noChangeArrowheads="1"/>
            </p:cNvSpPr>
            <p:nvPr/>
          </p:nvSpPr>
          <p:spPr bwMode="auto">
            <a:xfrm>
              <a:off x="4415" y="816"/>
              <a:ext cx="1200" cy="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208" tIns="51588" rIns="99208" bIns="51588"/>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9pPr>
            </a:lstStyle>
            <a:p>
              <a:pPr algn="ctr" eaLnBrk="1" hangingPunct="1">
                <a:spcBef>
                  <a:spcPts val="551"/>
                </a:spcBef>
              </a:pPr>
              <a:r>
                <a:rPr lang="en-US" altLang="en-US" sz="2205">
                  <a:solidFill>
                    <a:srgbClr val="000000"/>
                  </a:solidFill>
                  <a:latin typeface="Arial" panose="020B0604020202020204" pitchFamily="34" charset="0"/>
                </a:rPr>
                <a:t>Only callable from the:</a:t>
              </a:r>
            </a:p>
          </p:txBody>
        </p:sp>
        <p:sp>
          <p:nvSpPr>
            <p:cNvPr id="45072" name="Rectangle 13"/>
            <p:cNvSpPr>
              <a:spLocks noChangeArrowheads="1"/>
            </p:cNvSpPr>
            <p:nvPr/>
          </p:nvSpPr>
          <p:spPr bwMode="auto">
            <a:xfrm>
              <a:off x="3505" y="816"/>
              <a:ext cx="911" cy="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208" tIns="51588" rIns="99208" bIns="51588"/>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9pPr>
            </a:lstStyle>
            <a:p>
              <a:pPr algn="ctr" eaLnBrk="1" hangingPunct="1">
                <a:spcBef>
                  <a:spcPts val="551"/>
                </a:spcBef>
              </a:pPr>
              <a:r>
                <a:rPr lang="en-US" altLang="en-US" sz="2205">
                  <a:solidFill>
                    <a:srgbClr val="000000"/>
                  </a:solidFill>
                  <a:latin typeface="Arial" panose="020B0604020202020204" pitchFamily="34" charset="0"/>
                </a:rPr>
                <a:t>Executed on the:</a:t>
              </a:r>
            </a:p>
          </p:txBody>
        </p:sp>
        <p:sp>
          <p:nvSpPr>
            <p:cNvPr id="45073" name="Rectangle 14"/>
            <p:cNvSpPr>
              <a:spLocks noChangeArrowheads="1"/>
            </p:cNvSpPr>
            <p:nvPr/>
          </p:nvSpPr>
          <p:spPr bwMode="auto">
            <a:xfrm>
              <a:off x="384" y="816"/>
              <a:ext cx="3121" cy="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Palatino" charset="0"/>
                  <a:ea typeface="MS PGothic" panose="020B0600070205080204" pitchFamily="34" charset="-128"/>
                </a:defRPr>
              </a:lvl1pPr>
              <a:lvl2pPr marL="742950" indent="-285750" eaLnBrk="0" hangingPunct="0">
                <a:defRPr sz="2400">
                  <a:solidFill>
                    <a:schemeClr val="tx1"/>
                  </a:solidFill>
                  <a:latin typeface="Palatino" charset="0"/>
                  <a:ea typeface="MS PGothic" panose="020B0600070205080204" pitchFamily="34" charset="-128"/>
                </a:defRPr>
              </a:lvl2pPr>
              <a:lvl3pPr marL="1143000" indent="-228600" eaLnBrk="0" hangingPunct="0">
                <a:defRPr sz="2400">
                  <a:solidFill>
                    <a:schemeClr val="tx1"/>
                  </a:solidFill>
                  <a:latin typeface="Palatino" charset="0"/>
                  <a:ea typeface="MS PGothic" panose="020B0600070205080204" pitchFamily="34" charset="-128"/>
                </a:defRPr>
              </a:lvl3pPr>
              <a:lvl4pPr marL="1600200" indent="-228600" eaLnBrk="0" hangingPunct="0">
                <a:defRPr sz="2400">
                  <a:solidFill>
                    <a:schemeClr val="tx1"/>
                  </a:solidFill>
                  <a:latin typeface="Palatino" charset="0"/>
                  <a:ea typeface="MS PGothic" panose="020B0600070205080204" pitchFamily="34" charset="-128"/>
                </a:defRPr>
              </a:lvl4pPr>
              <a:lvl5pPr marL="2057400" indent="-228600" eaLnBrk="0" hangingPunct="0">
                <a:defRPr sz="2400">
                  <a:solidFill>
                    <a:schemeClr val="tx1"/>
                  </a:solidFill>
                  <a:latin typeface="Palatino"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9pPr>
            </a:lstStyle>
            <a:p>
              <a:pPr eaLnBrk="1" hangingPunct="1"/>
              <a:endParaRPr lang="en-US" altLang="en-US" sz="2646"/>
            </a:p>
          </p:txBody>
        </p:sp>
        <p:sp>
          <p:nvSpPr>
            <p:cNvPr id="45074" name="Line 15"/>
            <p:cNvSpPr>
              <a:spLocks noChangeShapeType="1"/>
            </p:cNvSpPr>
            <p:nvPr/>
          </p:nvSpPr>
          <p:spPr bwMode="auto">
            <a:xfrm>
              <a:off x="384" y="816"/>
              <a:ext cx="5232" cy="1"/>
            </a:xfrm>
            <a:prstGeom prst="line">
              <a:avLst/>
            </a:prstGeom>
            <a:noFill/>
            <a:ln w="2844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sz="1984"/>
            </a:p>
          </p:txBody>
        </p:sp>
        <p:sp>
          <p:nvSpPr>
            <p:cNvPr id="45075" name="Line 16"/>
            <p:cNvSpPr>
              <a:spLocks noChangeShapeType="1"/>
            </p:cNvSpPr>
            <p:nvPr/>
          </p:nvSpPr>
          <p:spPr bwMode="auto">
            <a:xfrm>
              <a:off x="384" y="1298"/>
              <a:ext cx="5232" cy="1"/>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sz="1984"/>
            </a:p>
          </p:txBody>
        </p:sp>
        <p:sp>
          <p:nvSpPr>
            <p:cNvPr id="45076" name="Line 17"/>
            <p:cNvSpPr>
              <a:spLocks noChangeShapeType="1"/>
            </p:cNvSpPr>
            <p:nvPr/>
          </p:nvSpPr>
          <p:spPr bwMode="auto">
            <a:xfrm>
              <a:off x="384" y="1586"/>
              <a:ext cx="5232" cy="1"/>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sz="1984"/>
            </a:p>
          </p:txBody>
        </p:sp>
        <p:sp>
          <p:nvSpPr>
            <p:cNvPr id="45077" name="Line 18"/>
            <p:cNvSpPr>
              <a:spLocks noChangeShapeType="1"/>
            </p:cNvSpPr>
            <p:nvPr/>
          </p:nvSpPr>
          <p:spPr bwMode="auto">
            <a:xfrm>
              <a:off x="384" y="1893"/>
              <a:ext cx="5232" cy="1"/>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sz="1984"/>
            </a:p>
          </p:txBody>
        </p:sp>
        <p:sp>
          <p:nvSpPr>
            <p:cNvPr id="45078" name="Line 19"/>
            <p:cNvSpPr>
              <a:spLocks noChangeShapeType="1"/>
            </p:cNvSpPr>
            <p:nvPr/>
          </p:nvSpPr>
          <p:spPr bwMode="auto">
            <a:xfrm>
              <a:off x="384" y="2208"/>
              <a:ext cx="5232" cy="1"/>
            </a:xfrm>
            <a:prstGeom prst="line">
              <a:avLst/>
            </a:prstGeom>
            <a:noFill/>
            <a:ln w="2844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sz="1984"/>
            </a:p>
          </p:txBody>
        </p:sp>
        <p:sp>
          <p:nvSpPr>
            <p:cNvPr id="45079" name="Line 20"/>
            <p:cNvSpPr>
              <a:spLocks noChangeShapeType="1"/>
            </p:cNvSpPr>
            <p:nvPr/>
          </p:nvSpPr>
          <p:spPr bwMode="auto">
            <a:xfrm>
              <a:off x="384" y="816"/>
              <a:ext cx="1" cy="1392"/>
            </a:xfrm>
            <a:prstGeom prst="line">
              <a:avLst/>
            </a:prstGeom>
            <a:noFill/>
            <a:ln w="2844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sz="1984"/>
            </a:p>
          </p:txBody>
        </p:sp>
        <p:sp>
          <p:nvSpPr>
            <p:cNvPr id="45080" name="Line 21"/>
            <p:cNvSpPr>
              <a:spLocks noChangeShapeType="1"/>
            </p:cNvSpPr>
            <p:nvPr/>
          </p:nvSpPr>
          <p:spPr bwMode="auto">
            <a:xfrm>
              <a:off x="3505" y="816"/>
              <a:ext cx="1" cy="1392"/>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sz="1984"/>
            </a:p>
          </p:txBody>
        </p:sp>
        <p:sp>
          <p:nvSpPr>
            <p:cNvPr id="45081" name="Line 22"/>
            <p:cNvSpPr>
              <a:spLocks noChangeShapeType="1"/>
            </p:cNvSpPr>
            <p:nvPr/>
          </p:nvSpPr>
          <p:spPr bwMode="auto">
            <a:xfrm>
              <a:off x="4415" y="816"/>
              <a:ext cx="1" cy="1392"/>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sz="1984"/>
            </a:p>
          </p:txBody>
        </p:sp>
        <p:sp>
          <p:nvSpPr>
            <p:cNvPr id="45082" name="Line 23"/>
            <p:cNvSpPr>
              <a:spLocks noChangeShapeType="1"/>
            </p:cNvSpPr>
            <p:nvPr/>
          </p:nvSpPr>
          <p:spPr bwMode="auto">
            <a:xfrm>
              <a:off x="5616" y="816"/>
              <a:ext cx="1" cy="1392"/>
            </a:xfrm>
            <a:prstGeom prst="line">
              <a:avLst/>
            </a:prstGeom>
            <a:noFill/>
            <a:ln w="2844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sz="1984"/>
            </a:p>
          </p:txBody>
        </p:sp>
      </p:grpSp>
      <p:sp>
        <p:nvSpPr>
          <p:cNvPr id="45060" name="Rectangle 24"/>
          <p:cNvSpPr>
            <a:spLocks noGrp="1" noChangeArrowheads="1"/>
          </p:cNvSpPr>
          <p:nvPr>
            <p:ph type="body" idx="1"/>
          </p:nvPr>
        </p:nvSpPr>
        <p:spPr>
          <a:xfrm>
            <a:off x="756496" y="4199819"/>
            <a:ext cx="8238108" cy="2771881"/>
          </a:xfrm>
        </p:spPr>
        <p:txBody>
          <a:bodyPr/>
          <a:lstStyle/>
          <a:p>
            <a:pPr marL="503972" indent="-503972">
              <a:buFont typeface="Courier New" panose="02070309020205020404" pitchFamily="49" charset="0"/>
              <a:buChar char="•"/>
              <a:tabLst>
                <a:tab pos="1132187" algn="l"/>
                <a:tab pos="2140130" algn="l"/>
                <a:tab pos="3148073" algn="l"/>
                <a:tab pos="4156016" algn="l"/>
                <a:tab pos="5163959" algn="l"/>
                <a:tab pos="6171902" algn="l"/>
                <a:tab pos="7179845" algn="l"/>
                <a:tab pos="8187788" algn="l"/>
                <a:tab pos="9195732" algn="l"/>
                <a:tab pos="10203675" algn="l"/>
                <a:tab pos="11211618" algn="l"/>
              </a:tabLst>
            </a:pPr>
            <a:r>
              <a:rPr lang="en-US" altLang="en-US" b="1" dirty="0">
                <a:latin typeface="Courier New" panose="02070309020205020404" pitchFamily="49" charset="0"/>
              </a:rPr>
              <a:t> </a:t>
            </a:r>
            <a:r>
              <a:rPr lang="en-US" altLang="en-US" sz="3086" b="1" dirty="0">
                <a:solidFill>
                  <a:srgbClr val="3333CC"/>
                </a:solidFill>
                <a:latin typeface="Courier New" panose="02070309020205020404" pitchFamily="49" charset="0"/>
              </a:rPr>
              <a:t>__global__</a:t>
            </a:r>
            <a:r>
              <a:rPr lang="en-US" altLang="en-US" sz="3086" dirty="0"/>
              <a:t> defines a kernel function</a:t>
            </a:r>
          </a:p>
          <a:p>
            <a:pPr marL="944947" lvl="1" indent="-503972">
              <a:buFont typeface="Courier New" panose="02070309020205020404" pitchFamily="49" charset="0"/>
              <a:buChar char="•"/>
              <a:tabLst>
                <a:tab pos="1132187" algn="l"/>
                <a:tab pos="2140130" algn="l"/>
                <a:tab pos="3148073" algn="l"/>
                <a:tab pos="4156016" algn="l"/>
                <a:tab pos="5163959" algn="l"/>
                <a:tab pos="6171902" algn="l"/>
                <a:tab pos="7179845" algn="l"/>
                <a:tab pos="8187788" algn="l"/>
                <a:tab pos="9195732" algn="l"/>
                <a:tab pos="10203675" algn="l"/>
                <a:tab pos="11211618" algn="l"/>
              </a:tabLst>
            </a:pPr>
            <a:r>
              <a:rPr lang="en-US" altLang="en-US" sz="2646" dirty="0"/>
              <a:t>Each </a:t>
            </a:r>
            <a:r>
              <a:rPr lang="ja-JP" altLang="en-US" sz="2646" dirty="0"/>
              <a:t>“</a:t>
            </a:r>
            <a:r>
              <a:rPr lang="en-US" altLang="ja-JP" sz="2646" dirty="0"/>
              <a:t>__</a:t>
            </a:r>
            <a:r>
              <a:rPr lang="ja-JP" altLang="en-US" sz="2646" dirty="0"/>
              <a:t>”</a:t>
            </a:r>
            <a:r>
              <a:rPr lang="en-US" altLang="ja-JP" sz="2646" dirty="0"/>
              <a:t> consists of two underscore characters</a:t>
            </a:r>
          </a:p>
          <a:p>
            <a:pPr marL="944947" lvl="1" indent="-503972">
              <a:buFont typeface="Courier New" panose="02070309020205020404" pitchFamily="49" charset="0"/>
              <a:buChar char="•"/>
              <a:tabLst>
                <a:tab pos="1132187" algn="l"/>
                <a:tab pos="2140130" algn="l"/>
                <a:tab pos="3148073" algn="l"/>
                <a:tab pos="4156016" algn="l"/>
                <a:tab pos="5163959" algn="l"/>
                <a:tab pos="6171902" algn="l"/>
                <a:tab pos="7179845" algn="l"/>
                <a:tab pos="8187788" algn="l"/>
                <a:tab pos="9195732" algn="l"/>
                <a:tab pos="10203675" algn="l"/>
                <a:tab pos="11211618" algn="l"/>
              </a:tabLst>
            </a:pPr>
            <a:r>
              <a:rPr lang="en-US" altLang="en-US" sz="2646" dirty="0"/>
              <a:t>A kernel function must return </a:t>
            </a:r>
            <a:r>
              <a:rPr lang="en-US" altLang="en-US" sz="2646" b="1" dirty="0">
                <a:solidFill>
                  <a:srgbClr val="3333CC"/>
                </a:solidFill>
                <a:latin typeface="Courier New" panose="02070309020205020404" pitchFamily="49" charset="0"/>
              </a:rPr>
              <a:t>void</a:t>
            </a:r>
          </a:p>
        </p:txBody>
      </p:sp>
      <p:sp>
        <p:nvSpPr>
          <p:cNvPr id="45061" name="Slide Number Placeholder 26"/>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46">
                <a:solidFill>
                  <a:schemeClr val="tx1"/>
                </a:solidFill>
                <a:latin typeface="Palatino" charset="0"/>
                <a:ea typeface="MS PGothic" panose="020B0600070205080204" pitchFamily="34" charset="-128"/>
              </a:defRPr>
            </a:lvl1pPr>
            <a:lvl2pPr marL="818954" indent="-314982" eaLnBrk="0" hangingPunct="0">
              <a:defRPr sz="2646">
                <a:solidFill>
                  <a:schemeClr val="tx1"/>
                </a:solidFill>
                <a:latin typeface="Palatino" charset="0"/>
                <a:ea typeface="MS PGothic" panose="020B0600070205080204" pitchFamily="34" charset="-128"/>
              </a:defRPr>
            </a:lvl2pPr>
            <a:lvl3pPr marL="1259929" indent="-251986" eaLnBrk="0" hangingPunct="0">
              <a:defRPr sz="2646">
                <a:solidFill>
                  <a:schemeClr val="tx1"/>
                </a:solidFill>
                <a:latin typeface="Palatino" charset="0"/>
                <a:ea typeface="MS PGothic" panose="020B0600070205080204" pitchFamily="34" charset="-128"/>
              </a:defRPr>
            </a:lvl3pPr>
            <a:lvl4pPr marL="1763900" indent="-251986" eaLnBrk="0" hangingPunct="0">
              <a:defRPr sz="2646">
                <a:solidFill>
                  <a:schemeClr val="tx1"/>
                </a:solidFill>
                <a:latin typeface="Palatino" charset="0"/>
                <a:ea typeface="MS PGothic" panose="020B0600070205080204" pitchFamily="34" charset="-128"/>
              </a:defRPr>
            </a:lvl4pPr>
            <a:lvl5pPr marL="2267872" indent="-251986" eaLnBrk="0" hangingPunct="0">
              <a:defRPr sz="2646">
                <a:solidFill>
                  <a:schemeClr val="tx1"/>
                </a:solidFill>
                <a:latin typeface="Palatino" charset="0"/>
                <a:ea typeface="MS PGothic" panose="020B0600070205080204" pitchFamily="34" charset="-128"/>
              </a:defRPr>
            </a:lvl5pPr>
            <a:lvl6pPr marL="2771844" indent="-251986" eaLnBrk="0" fontAlgn="base" hangingPunct="0">
              <a:spcBef>
                <a:spcPct val="0"/>
              </a:spcBef>
              <a:spcAft>
                <a:spcPct val="0"/>
              </a:spcAft>
              <a:defRPr sz="2646">
                <a:solidFill>
                  <a:schemeClr val="tx1"/>
                </a:solidFill>
                <a:latin typeface="Palatino" charset="0"/>
                <a:ea typeface="MS PGothic" panose="020B0600070205080204" pitchFamily="34" charset="-128"/>
              </a:defRPr>
            </a:lvl6pPr>
            <a:lvl7pPr marL="3275815" indent="-251986" eaLnBrk="0" fontAlgn="base" hangingPunct="0">
              <a:spcBef>
                <a:spcPct val="0"/>
              </a:spcBef>
              <a:spcAft>
                <a:spcPct val="0"/>
              </a:spcAft>
              <a:defRPr sz="2646">
                <a:solidFill>
                  <a:schemeClr val="tx1"/>
                </a:solidFill>
                <a:latin typeface="Palatino" charset="0"/>
                <a:ea typeface="MS PGothic" panose="020B0600070205080204" pitchFamily="34" charset="-128"/>
              </a:defRPr>
            </a:lvl7pPr>
            <a:lvl8pPr marL="3779787" indent="-251986" eaLnBrk="0" fontAlgn="base" hangingPunct="0">
              <a:spcBef>
                <a:spcPct val="0"/>
              </a:spcBef>
              <a:spcAft>
                <a:spcPct val="0"/>
              </a:spcAft>
              <a:defRPr sz="2646">
                <a:solidFill>
                  <a:schemeClr val="tx1"/>
                </a:solidFill>
                <a:latin typeface="Palatino" charset="0"/>
                <a:ea typeface="MS PGothic" panose="020B0600070205080204" pitchFamily="34" charset="-128"/>
              </a:defRPr>
            </a:lvl8pPr>
            <a:lvl9pPr marL="4283758" indent="-251986" eaLnBrk="0" fontAlgn="base" hangingPunct="0">
              <a:spcBef>
                <a:spcPct val="0"/>
              </a:spcBef>
              <a:spcAft>
                <a:spcPct val="0"/>
              </a:spcAft>
              <a:defRPr sz="2646">
                <a:solidFill>
                  <a:schemeClr val="tx1"/>
                </a:solidFill>
                <a:latin typeface="Palatino" charset="0"/>
                <a:ea typeface="MS PGothic" panose="020B0600070205080204" pitchFamily="34" charset="-128"/>
              </a:defRPr>
            </a:lvl9pPr>
          </a:lstStyle>
          <a:p>
            <a:pPr eaLnBrk="1" hangingPunct="1"/>
            <a:fld id="{F81A1397-BFD9-4AB9-8625-969C51BEB2BF}" type="slidenum">
              <a:rPr lang="en-US" altLang="en-US" sz="1543">
                <a:latin typeface="Times New Roman" panose="02020603050405020304" pitchFamily="18" charset="0"/>
              </a:rPr>
              <a:pPr eaLnBrk="1" hangingPunct="1"/>
              <a:t>55</a:t>
            </a:fld>
            <a:endParaRPr lang="en-US" altLang="en-US" sz="1543">
              <a:latin typeface="Times New Roman" panose="02020603050405020304" pitchFamily="18" charset="0"/>
            </a:endParaRPr>
          </a:p>
        </p:txBody>
      </p:sp>
    </p:spTree>
    <p:extLst>
      <p:ext uri="{BB962C8B-B14F-4D97-AF65-F5344CB8AC3E}">
        <p14:creationId xmlns:p14="http://schemas.microsoft.com/office/powerpoint/2010/main" val="55634778"/>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
          <p:cNvSpPr>
            <a:spLocks noGrp="1" noChangeArrowheads="1"/>
          </p:cNvSpPr>
          <p:nvPr>
            <p:ph type="title"/>
          </p:nvPr>
        </p:nvSpPr>
        <p:spPr>
          <a:xfrm>
            <a:off x="504507" y="-1"/>
            <a:ext cx="9575588" cy="1259946"/>
          </a:xfrm>
        </p:spPr>
        <p:txBody>
          <a:bodyPr/>
          <a:lstStyle/>
          <a:p>
            <a:pPr>
              <a:tabLst>
                <a:tab pos="0" algn="l"/>
                <a:tab pos="1007943" algn="l"/>
                <a:tab pos="2015886" algn="l"/>
                <a:tab pos="3023829" algn="l"/>
                <a:tab pos="4031772" algn="l"/>
                <a:tab pos="5039716" algn="l"/>
                <a:tab pos="6047659" algn="l"/>
                <a:tab pos="7055602" algn="l"/>
                <a:tab pos="8063545" algn="l"/>
                <a:tab pos="9071488" algn="l"/>
                <a:tab pos="10079431" algn="l"/>
                <a:tab pos="11087374" algn="l"/>
              </a:tabLst>
            </a:pPr>
            <a:r>
              <a:rPr lang="en-US" altLang="en-US" sz="3968"/>
              <a:t>More on CUDA Function Declarations</a:t>
            </a:r>
          </a:p>
        </p:txBody>
      </p:sp>
      <p:grpSp>
        <p:nvGrpSpPr>
          <p:cNvPr id="45059" name="Group 2"/>
          <p:cNvGrpSpPr>
            <a:grpSpLocks/>
          </p:cNvGrpSpPr>
          <p:nvPr/>
        </p:nvGrpSpPr>
        <p:grpSpPr bwMode="auto">
          <a:xfrm>
            <a:off x="672500" y="1427939"/>
            <a:ext cx="9153857" cy="2434146"/>
            <a:chOff x="384" y="816"/>
            <a:chExt cx="5231" cy="1391"/>
          </a:xfrm>
        </p:grpSpPr>
        <p:sp>
          <p:nvSpPr>
            <p:cNvPr id="45062" name="Rectangle 3"/>
            <p:cNvSpPr>
              <a:spLocks noChangeArrowheads="1"/>
            </p:cNvSpPr>
            <p:nvPr/>
          </p:nvSpPr>
          <p:spPr bwMode="auto">
            <a:xfrm>
              <a:off x="4415" y="1893"/>
              <a:ext cx="1200"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208" tIns="51588" rIns="99208" bIns="51588"/>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9pPr>
            </a:lstStyle>
            <a:p>
              <a:pPr algn="ctr" eaLnBrk="1" hangingPunct="1">
                <a:spcBef>
                  <a:spcPts val="551"/>
                </a:spcBef>
              </a:pPr>
              <a:r>
                <a:rPr lang="en-US" altLang="en-US" sz="2205">
                  <a:solidFill>
                    <a:srgbClr val="000000"/>
                  </a:solidFill>
                  <a:latin typeface="Arial" panose="020B0604020202020204" pitchFamily="34" charset="0"/>
                </a:rPr>
                <a:t>host</a:t>
              </a:r>
            </a:p>
          </p:txBody>
        </p:sp>
        <p:sp>
          <p:nvSpPr>
            <p:cNvPr id="45063" name="Rectangle 4"/>
            <p:cNvSpPr>
              <a:spLocks noChangeArrowheads="1"/>
            </p:cNvSpPr>
            <p:nvPr/>
          </p:nvSpPr>
          <p:spPr bwMode="auto">
            <a:xfrm>
              <a:off x="3505" y="1893"/>
              <a:ext cx="911"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208" tIns="51588" rIns="99208" bIns="51588"/>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9pPr>
            </a:lstStyle>
            <a:p>
              <a:pPr algn="ctr" eaLnBrk="1" hangingPunct="1">
                <a:spcBef>
                  <a:spcPts val="551"/>
                </a:spcBef>
              </a:pPr>
              <a:r>
                <a:rPr lang="en-US" altLang="en-US" sz="2205">
                  <a:solidFill>
                    <a:srgbClr val="000000"/>
                  </a:solidFill>
                  <a:latin typeface="Arial" panose="020B0604020202020204" pitchFamily="34" charset="0"/>
                </a:rPr>
                <a:t>host</a:t>
              </a:r>
            </a:p>
          </p:txBody>
        </p:sp>
        <p:sp>
          <p:nvSpPr>
            <p:cNvPr id="45064" name="Rectangle 5"/>
            <p:cNvSpPr>
              <a:spLocks noChangeArrowheads="1"/>
            </p:cNvSpPr>
            <p:nvPr/>
          </p:nvSpPr>
          <p:spPr bwMode="auto">
            <a:xfrm>
              <a:off x="384" y="1893"/>
              <a:ext cx="3121"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208" tIns="51588" rIns="99208" bIns="51588"/>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9pPr>
            </a:lstStyle>
            <a:p>
              <a:pPr eaLnBrk="1" hangingPunct="1">
                <a:spcBef>
                  <a:spcPts val="551"/>
                </a:spcBef>
                <a:buClr>
                  <a:srgbClr val="3333CC"/>
                </a:buClr>
              </a:pPr>
              <a:r>
                <a:rPr lang="en-US" altLang="en-US" sz="2205" b="1">
                  <a:solidFill>
                    <a:srgbClr val="3333CC"/>
                  </a:solidFill>
                  <a:latin typeface="Courier New" panose="02070309020205020404" pitchFamily="49" charset="0"/>
                </a:rPr>
                <a:t>__host__</a:t>
              </a:r>
              <a:r>
                <a:rPr lang="en-US" altLang="en-US" sz="2205" b="1">
                  <a:solidFill>
                    <a:srgbClr val="000000"/>
                  </a:solidFill>
                  <a:latin typeface="Courier New" panose="02070309020205020404" pitchFamily="49" charset="0"/>
                </a:rPr>
                <a:t>   float HostFunc()</a:t>
              </a:r>
              <a:r>
                <a:rPr lang="ar-SA" altLang="en-US" sz="2205" b="1">
                  <a:solidFill>
                    <a:srgbClr val="000000"/>
                  </a:solidFill>
                  <a:latin typeface="Courier New" panose="02070309020205020404" pitchFamily="49" charset="0"/>
                </a:rPr>
                <a:t>‏</a:t>
              </a:r>
              <a:endParaRPr lang="en-US" altLang="en-US" sz="2205" b="1">
                <a:solidFill>
                  <a:srgbClr val="000000"/>
                </a:solidFill>
                <a:latin typeface="Courier New" panose="02070309020205020404" pitchFamily="49" charset="0"/>
              </a:endParaRPr>
            </a:p>
          </p:txBody>
        </p:sp>
        <p:sp>
          <p:nvSpPr>
            <p:cNvPr id="45065" name="Rectangle 6"/>
            <p:cNvSpPr>
              <a:spLocks noChangeArrowheads="1"/>
            </p:cNvSpPr>
            <p:nvPr/>
          </p:nvSpPr>
          <p:spPr bwMode="auto">
            <a:xfrm>
              <a:off x="4415" y="1586"/>
              <a:ext cx="1200"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208" tIns="51588" rIns="99208" bIns="51588"/>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9pPr>
            </a:lstStyle>
            <a:p>
              <a:pPr algn="ctr" eaLnBrk="1" hangingPunct="1">
                <a:spcBef>
                  <a:spcPts val="551"/>
                </a:spcBef>
              </a:pPr>
              <a:r>
                <a:rPr lang="en-US" altLang="en-US" sz="2205">
                  <a:solidFill>
                    <a:srgbClr val="000000"/>
                  </a:solidFill>
                  <a:latin typeface="Arial" panose="020B0604020202020204" pitchFamily="34" charset="0"/>
                </a:rPr>
                <a:t>host</a:t>
              </a:r>
            </a:p>
          </p:txBody>
        </p:sp>
        <p:sp>
          <p:nvSpPr>
            <p:cNvPr id="45066" name="Rectangle 7"/>
            <p:cNvSpPr>
              <a:spLocks noChangeArrowheads="1"/>
            </p:cNvSpPr>
            <p:nvPr/>
          </p:nvSpPr>
          <p:spPr bwMode="auto">
            <a:xfrm>
              <a:off x="3505" y="1586"/>
              <a:ext cx="911"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208" tIns="51588" rIns="99208" bIns="51588"/>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9pPr>
            </a:lstStyle>
            <a:p>
              <a:pPr algn="ctr" eaLnBrk="1" hangingPunct="1">
                <a:spcBef>
                  <a:spcPts val="551"/>
                </a:spcBef>
              </a:pPr>
              <a:r>
                <a:rPr lang="en-US" altLang="en-US" sz="2205">
                  <a:solidFill>
                    <a:srgbClr val="000000"/>
                  </a:solidFill>
                  <a:latin typeface="Arial" panose="020B0604020202020204" pitchFamily="34" charset="0"/>
                </a:rPr>
                <a:t>device</a:t>
              </a:r>
            </a:p>
          </p:txBody>
        </p:sp>
        <p:sp>
          <p:nvSpPr>
            <p:cNvPr id="45067" name="Rectangle 8"/>
            <p:cNvSpPr>
              <a:spLocks noChangeArrowheads="1"/>
            </p:cNvSpPr>
            <p:nvPr/>
          </p:nvSpPr>
          <p:spPr bwMode="auto">
            <a:xfrm>
              <a:off x="384" y="1586"/>
              <a:ext cx="3121"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208" tIns="51588" rIns="99208" bIns="51588"/>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9pPr>
            </a:lstStyle>
            <a:p>
              <a:pPr eaLnBrk="1" hangingPunct="1">
                <a:spcBef>
                  <a:spcPts val="551"/>
                </a:spcBef>
                <a:buClr>
                  <a:srgbClr val="3333CC"/>
                </a:buClr>
              </a:pPr>
              <a:r>
                <a:rPr lang="en-US" altLang="en-US" sz="2205" b="1">
                  <a:solidFill>
                    <a:srgbClr val="3333CC"/>
                  </a:solidFill>
                  <a:latin typeface="Courier New" panose="02070309020205020404" pitchFamily="49" charset="0"/>
                </a:rPr>
                <a:t>__global__</a:t>
              </a:r>
              <a:r>
                <a:rPr lang="en-US" altLang="en-US" sz="2205" b="1">
                  <a:solidFill>
                    <a:srgbClr val="000000"/>
                  </a:solidFill>
                  <a:latin typeface="Courier New" panose="02070309020205020404" pitchFamily="49" charset="0"/>
                </a:rPr>
                <a:t> void  KernelFunc()</a:t>
              </a:r>
              <a:r>
                <a:rPr lang="ar-SA" altLang="en-US" sz="2205" b="1">
                  <a:solidFill>
                    <a:srgbClr val="000000"/>
                  </a:solidFill>
                  <a:latin typeface="Courier New" panose="02070309020205020404" pitchFamily="49" charset="0"/>
                </a:rPr>
                <a:t>‏</a:t>
              </a:r>
              <a:endParaRPr lang="en-US" altLang="en-US" sz="2205" b="1">
                <a:solidFill>
                  <a:srgbClr val="000000"/>
                </a:solidFill>
                <a:latin typeface="Courier New" panose="02070309020205020404" pitchFamily="49" charset="0"/>
              </a:endParaRPr>
            </a:p>
          </p:txBody>
        </p:sp>
        <p:sp>
          <p:nvSpPr>
            <p:cNvPr id="45068" name="Rectangle 9"/>
            <p:cNvSpPr>
              <a:spLocks noChangeArrowheads="1"/>
            </p:cNvSpPr>
            <p:nvPr/>
          </p:nvSpPr>
          <p:spPr bwMode="auto">
            <a:xfrm>
              <a:off x="4415" y="1298"/>
              <a:ext cx="12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208" tIns="51588" rIns="99208" bIns="51588"/>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9pPr>
            </a:lstStyle>
            <a:p>
              <a:pPr algn="ctr" eaLnBrk="1" hangingPunct="1">
                <a:spcBef>
                  <a:spcPts val="551"/>
                </a:spcBef>
              </a:pPr>
              <a:r>
                <a:rPr lang="en-US" altLang="en-US" sz="2205">
                  <a:solidFill>
                    <a:srgbClr val="000000"/>
                  </a:solidFill>
                  <a:latin typeface="Arial" panose="020B0604020202020204" pitchFamily="34" charset="0"/>
                </a:rPr>
                <a:t>device</a:t>
              </a:r>
            </a:p>
          </p:txBody>
        </p:sp>
        <p:sp>
          <p:nvSpPr>
            <p:cNvPr id="45069" name="Rectangle 10"/>
            <p:cNvSpPr>
              <a:spLocks noChangeArrowheads="1"/>
            </p:cNvSpPr>
            <p:nvPr/>
          </p:nvSpPr>
          <p:spPr bwMode="auto">
            <a:xfrm>
              <a:off x="3505" y="1298"/>
              <a:ext cx="91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208" tIns="51588" rIns="99208" bIns="51588"/>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9pPr>
            </a:lstStyle>
            <a:p>
              <a:pPr algn="ctr" eaLnBrk="1" hangingPunct="1">
                <a:spcBef>
                  <a:spcPts val="551"/>
                </a:spcBef>
              </a:pPr>
              <a:r>
                <a:rPr lang="en-US" altLang="en-US" sz="2205">
                  <a:solidFill>
                    <a:srgbClr val="000000"/>
                  </a:solidFill>
                  <a:latin typeface="Arial" panose="020B0604020202020204" pitchFamily="34" charset="0"/>
                </a:rPr>
                <a:t>device</a:t>
              </a:r>
            </a:p>
          </p:txBody>
        </p:sp>
        <p:sp>
          <p:nvSpPr>
            <p:cNvPr id="45070" name="Rectangle 11"/>
            <p:cNvSpPr>
              <a:spLocks noChangeArrowheads="1"/>
            </p:cNvSpPr>
            <p:nvPr/>
          </p:nvSpPr>
          <p:spPr bwMode="auto">
            <a:xfrm>
              <a:off x="384" y="1298"/>
              <a:ext cx="312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208" tIns="51588" rIns="99208" bIns="51588"/>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9pPr>
            </a:lstStyle>
            <a:p>
              <a:pPr eaLnBrk="1" hangingPunct="1">
                <a:spcBef>
                  <a:spcPts val="551"/>
                </a:spcBef>
                <a:buClr>
                  <a:srgbClr val="3333CC"/>
                </a:buClr>
              </a:pPr>
              <a:r>
                <a:rPr lang="en-US" altLang="en-US" sz="2205" b="1">
                  <a:solidFill>
                    <a:srgbClr val="3333CC"/>
                  </a:solidFill>
                  <a:latin typeface="Courier New" panose="02070309020205020404" pitchFamily="49" charset="0"/>
                </a:rPr>
                <a:t>__device__</a:t>
              </a:r>
              <a:r>
                <a:rPr lang="en-US" altLang="en-US" sz="2205" b="1">
                  <a:solidFill>
                    <a:srgbClr val="000000"/>
                  </a:solidFill>
                  <a:latin typeface="Courier New" panose="02070309020205020404" pitchFamily="49" charset="0"/>
                </a:rPr>
                <a:t> float DeviceFunc()</a:t>
              </a:r>
              <a:r>
                <a:rPr lang="ar-SA" altLang="en-US" sz="2205" b="1">
                  <a:solidFill>
                    <a:srgbClr val="000000"/>
                  </a:solidFill>
                  <a:latin typeface="Courier New" panose="02070309020205020404" pitchFamily="49" charset="0"/>
                </a:rPr>
                <a:t>‏</a:t>
              </a:r>
              <a:endParaRPr lang="en-US" altLang="en-US" sz="2205" b="1">
                <a:solidFill>
                  <a:srgbClr val="000000"/>
                </a:solidFill>
                <a:latin typeface="Courier New" panose="02070309020205020404" pitchFamily="49" charset="0"/>
              </a:endParaRPr>
            </a:p>
          </p:txBody>
        </p:sp>
        <p:sp>
          <p:nvSpPr>
            <p:cNvPr id="45071" name="Rectangle 12"/>
            <p:cNvSpPr>
              <a:spLocks noChangeArrowheads="1"/>
            </p:cNvSpPr>
            <p:nvPr/>
          </p:nvSpPr>
          <p:spPr bwMode="auto">
            <a:xfrm>
              <a:off x="4415" y="816"/>
              <a:ext cx="1200" cy="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208" tIns="51588" rIns="99208" bIns="51588"/>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9pPr>
            </a:lstStyle>
            <a:p>
              <a:pPr algn="ctr" eaLnBrk="1" hangingPunct="1">
                <a:spcBef>
                  <a:spcPts val="551"/>
                </a:spcBef>
              </a:pPr>
              <a:r>
                <a:rPr lang="en-US" altLang="en-US" sz="2205">
                  <a:solidFill>
                    <a:srgbClr val="000000"/>
                  </a:solidFill>
                  <a:latin typeface="Arial" panose="020B0604020202020204" pitchFamily="34" charset="0"/>
                </a:rPr>
                <a:t>Only callable from the:</a:t>
              </a:r>
            </a:p>
          </p:txBody>
        </p:sp>
        <p:sp>
          <p:nvSpPr>
            <p:cNvPr id="45072" name="Rectangle 13"/>
            <p:cNvSpPr>
              <a:spLocks noChangeArrowheads="1"/>
            </p:cNvSpPr>
            <p:nvPr/>
          </p:nvSpPr>
          <p:spPr bwMode="auto">
            <a:xfrm>
              <a:off x="3505" y="816"/>
              <a:ext cx="911" cy="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208" tIns="51588" rIns="99208" bIns="51588"/>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Palatino" charset="0"/>
                  <a:ea typeface="MS PGothic" panose="020B0600070205080204" pitchFamily="34" charset="-128"/>
                </a:defRPr>
              </a:lvl9pPr>
            </a:lstStyle>
            <a:p>
              <a:pPr algn="ctr" eaLnBrk="1" hangingPunct="1">
                <a:spcBef>
                  <a:spcPts val="551"/>
                </a:spcBef>
              </a:pPr>
              <a:r>
                <a:rPr lang="en-US" altLang="en-US" sz="2205">
                  <a:solidFill>
                    <a:srgbClr val="000000"/>
                  </a:solidFill>
                  <a:latin typeface="Arial" panose="020B0604020202020204" pitchFamily="34" charset="0"/>
                </a:rPr>
                <a:t>Executed on the:</a:t>
              </a:r>
            </a:p>
          </p:txBody>
        </p:sp>
        <p:sp>
          <p:nvSpPr>
            <p:cNvPr id="45073" name="Rectangle 14"/>
            <p:cNvSpPr>
              <a:spLocks noChangeArrowheads="1"/>
            </p:cNvSpPr>
            <p:nvPr/>
          </p:nvSpPr>
          <p:spPr bwMode="auto">
            <a:xfrm>
              <a:off x="384" y="816"/>
              <a:ext cx="3121" cy="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Palatino" charset="0"/>
                  <a:ea typeface="MS PGothic" panose="020B0600070205080204" pitchFamily="34" charset="-128"/>
                </a:defRPr>
              </a:lvl1pPr>
              <a:lvl2pPr marL="742950" indent="-285750" eaLnBrk="0" hangingPunct="0">
                <a:defRPr sz="2400">
                  <a:solidFill>
                    <a:schemeClr val="tx1"/>
                  </a:solidFill>
                  <a:latin typeface="Palatino" charset="0"/>
                  <a:ea typeface="MS PGothic" panose="020B0600070205080204" pitchFamily="34" charset="-128"/>
                </a:defRPr>
              </a:lvl2pPr>
              <a:lvl3pPr marL="1143000" indent="-228600" eaLnBrk="0" hangingPunct="0">
                <a:defRPr sz="2400">
                  <a:solidFill>
                    <a:schemeClr val="tx1"/>
                  </a:solidFill>
                  <a:latin typeface="Palatino" charset="0"/>
                  <a:ea typeface="MS PGothic" panose="020B0600070205080204" pitchFamily="34" charset="-128"/>
                </a:defRPr>
              </a:lvl3pPr>
              <a:lvl4pPr marL="1600200" indent="-228600" eaLnBrk="0" hangingPunct="0">
                <a:defRPr sz="2400">
                  <a:solidFill>
                    <a:schemeClr val="tx1"/>
                  </a:solidFill>
                  <a:latin typeface="Palatino" charset="0"/>
                  <a:ea typeface="MS PGothic" panose="020B0600070205080204" pitchFamily="34" charset="-128"/>
                </a:defRPr>
              </a:lvl4pPr>
              <a:lvl5pPr marL="2057400" indent="-228600" eaLnBrk="0" hangingPunct="0">
                <a:defRPr sz="2400">
                  <a:solidFill>
                    <a:schemeClr val="tx1"/>
                  </a:solidFill>
                  <a:latin typeface="Palatino"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9pPr>
            </a:lstStyle>
            <a:p>
              <a:pPr eaLnBrk="1" hangingPunct="1"/>
              <a:endParaRPr lang="en-US" altLang="en-US" sz="2646"/>
            </a:p>
          </p:txBody>
        </p:sp>
        <p:sp>
          <p:nvSpPr>
            <p:cNvPr id="45074" name="Line 15"/>
            <p:cNvSpPr>
              <a:spLocks noChangeShapeType="1"/>
            </p:cNvSpPr>
            <p:nvPr/>
          </p:nvSpPr>
          <p:spPr bwMode="auto">
            <a:xfrm>
              <a:off x="384" y="816"/>
              <a:ext cx="5232" cy="1"/>
            </a:xfrm>
            <a:prstGeom prst="line">
              <a:avLst/>
            </a:prstGeom>
            <a:noFill/>
            <a:ln w="2844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sz="1984"/>
            </a:p>
          </p:txBody>
        </p:sp>
        <p:sp>
          <p:nvSpPr>
            <p:cNvPr id="45075" name="Line 16"/>
            <p:cNvSpPr>
              <a:spLocks noChangeShapeType="1"/>
            </p:cNvSpPr>
            <p:nvPr/>
          </p:nvSpPr>
          <p:spPr bwMode="auto">
            <a:xfrm>
              <a:off x="384" y="1298"/>
              <a:ext cx="5232" cy="1"/>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sz="1984"/>
            </a:p>
          </p:txBody>
        </p:sp>
        <p:sp>
          <p:nvSpPr>
            <p:cNvPr id="45076" name="Line 17"/>
            <p:cNvSpPr>
              <a:spLocks noChangeShapeType="1"/>
            </p:cNvSpPr>
            <p:nvPr/>
          </p:nvSpPr>
          <p:spPr bwMode="auto">
            <a:xfrm>
              <a:off x="384" y="1586"/>
              <a:ext cx="5232" cy="1"/>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sz="1984"/>
            </a:p>
          </p:txBody>
        </p:sp>
        <p:sp>
          <p:nvSpPr>
            <p:cNvPr id="45077" name="Line 18"/>
            <p:cNvSpPr>
              <a:spLocks noChangeShapeType="1"/>
            </p:cNvSpPr>
            <p:nvPr/>
          </p:nvSpPr>
          <p:spPr bwMode="auto">
            <a:xfrm>
              <a:off x="384" y="1893"/>
              <a:ext cx="5232" cy="1"/>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sz="1984"/>
            </a:p>
          </p:txBody>
        </p:sp>
        <p:sp>
          <p:nvSpPr>
            <p:cNvPr id="45078" name="Line 19"/>
            <p:cNvSpPr>
              <a:spLocks noChangeShapeType="1"/>
            </p:cNvSpPr>
            <p:nvPr/>
          </p:nvSpPr>
          <p:spPr bwMode="auto">
            <a:xfrm>
              <a:off x="384" y="2208"/>
              <a:ext cx="5232" cy="1"/>
            </a:xfrm>
            <a:prstGeom prst="line">
              <a:avLst/>
            </a:prstGeom>
            <a:noFill/>
            <a:ln w="2844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sz="1984"/>
            </a:p>
          </p:txBody>
        </p:sp>
        <p:sp>
          <p:nvSpPr>
            <p:cNvPr id="45079" name="Line 20"/>
            <p:cNvSpPr>
              <a:spLocks noChangeShapeType="1"/>
            </p:cNvSpPr>
            <p:nvPr/>
          </p:nvSpPr>
          <p:spPr bwMode="auto">
            <a:xfrm>
              <a:off x="384" y="816"/>
              <a:ext cx="1" cy="1392"/>
            </a:xfrm>
            <a:prstGeom prst="line">
              <a:avLst/>
            </a:prstGeom>
            <a:noFill/>
            <a:ln w="2844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sz="1984"/>
            </a:p>
          </p:txBody>
        </p:sp>
        <p:sp>
          <p:nvSpPr>
            <p:cNvPr id="45080" name="Line 21"/>
            <p:cNvSpPr>
              <a:spLocks noChangeShapeType="1"/>
            </p:cNvSpPr>
            <p:nvPr/>
          </p:nvSpPr>
          <p:spPr bwMode="auto">
            <a:xfrm>
              <a:off x="3505" y="816"/>
              <a:ext cx="1" cy="1392"/>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sz="1984"/>
            </a:p>
          </p:txBody>
        </p:sp>
        <p:sp>
          <p:nvSpPr>
            <p:cNvPr id="45081" name="Line 22"/>
            <p:cNvSpPr>
              <a:spLocks noChangeShapeType="1"/>
            </p:cNvSpPr>
            <p:nvPr/>
          </p:nvSpPr>
          <p:spPr bwMode="auto">
            <a:xfrm>
              <a:off x="4415" y="816"/>
              <a:ext cx="1" cy="1392"/>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sz="1984"/>
            </a:p>
          </p:txBody>
        </p:sp>
        <p:sp>
          <p:nvSpPr>
            <p:cNvPr id="45082" name="Line 23"/>
            <p:cNvSpPr>
              <a:spLocks noChangeShapeType="1"/>
            </p:cNvSpPr>
            <p:nvPr/>
          </p:nvSpPr>
          <p:spPr bwMode="auto">
            <a:xfrm>
              <a:off x="5616" y="816"/>
              <a:ext cx="1" cy="1392"/>
            </a:xfrm>
            <a:prstGeom prst="line">
              <a:avLst/>
            </a:prstGeom>
            <a:noFill/>
            <a:ln w="2844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sz="1984"/>
            </a:p>
          </p:txBody>
        </p:sp>
      </p:grpSp>
      <p:sp>
        <p:nvSpPr>
          <p:cNvPr id="45060" name="Rectangle 24"/>
          <p:cNvSpPr>
            <a:spLocks noGrp="1" noChangeArrowheads="1"/>
          </p:cNvSpPr>
          <p:nvPr>
            <p:ph type="body" idx="1"/>
          </p:nvPr>
        </p:nvSpPr>
        <p:spPr>
          <a:xfrm>
            <a:off x="523897" y="4199819"/>
            <a:ext cx="9323599" cy="2771881"/>
          </a:xfrm>
        </p:spPr>
        <p:txBody>
          <a:bodyPr>
            <a:normAutofit/>
          </a:bodyPr>
          <a:lstStyle/>
          <a:p>
            <a:pPr marL="503972" indent="-503972">
              <a:buFont typeface="Courier New" panose="02070309020205020404" pitchFamily="49" charset="0"/>
              <a:buChar char="•"/>
              <a:tabLst>
                <a:tab pos="1132187" algn="l"/>
                <a:tab pos="2140130" algn="l"/>
                <a:tab pos="3148073" algn="l"/>
                <a:tab pos="4156016" algn="l"/>
                <a:tab pos="5163959" algn="l"/>
                <a:tab pos="6171902" algn="l"/>
                <a:tab pos="7179845" algn="l"/>
                <a:tab pos="8187788" algn="l"/>
                <a:tab pos="9195732" algn="l"/>
                <a:tab pos="10203675" algn="l"/>
                <a:tab pos="11211618" algn="l"/>
              </a:tabLst>
            </a:pPr>
            <a:r>
              <a:rPr lang="en-US" altLang="en-US" sz="2646" b="1" dirty="0">
                <a:solidFill>
                  <a:srgbClr val="3333CC"/>
                </a:solidFill>
                <a:latin typeface="Courier New" panose="02070309020205020404" pitchFamily="49" charset="0"/>
              </a:rPr>
              <a:t>__device__</a:t>
            </a:r>
            <a:r>
              <a:rPr lang="en-US" altLang="en-US" sz="2646" dirty="0"/>
              <a:t> and </a:t>
            </a:r>
            <a:r>
              <a:rPr lang="en-US" altLang="en-US" sz="2646" b="1" dirty="0">
                <a:solidFill>
                  <a:srgbClr val="3333CC"/>
                </a:solidFill>
                <a:latin typeface="Courier New" panose="02070309020205020404" pitchFamily="49" charset="0"/>
              </a:rPr>
              <a:t>__host__</a:t>
            </a:r>
            <a:r>
              <a:rPr lang="en-US" altLang="en-US" sz="2646" dirty="0"/>
              <a:t> can be used together</a:t>
            </a:r>
          </a:p>
          <a:p>
            <a:pPr lvl="1"/>
            <a:endParaRPr lang="en-US" altLang="zh-CN" dirty="0"/>
          </a:p>
          <a:p>
            <a:pPr lvl="1"/>
            <a:r>
              <a:rPr lang="zh-CN" altLang="en-US" sz="2400" dirty="0"/>
              <a:t>这种组合指示编译系统为同一个函数生成两个版本的目标文件</a:t>
            </a:r>
            <a:endParaRPr lang="en-US" altLang="zh-CN" sz="2400" dirty="0"/>
          </a:p>
          <a:p>
            <a:pPr lvl="2"/>
            <a:r>
              <a:rPr lang="zh-CN" altLang="en-US" sz="2000" dirty="0"/>
              <a:t>一个在主机上执行，只能由主机函数调用</a:t>
            </a:r>
            <a:endParaRPr lang="en-US" altLang="zh-CN" sz="2000" dirty="0"/>
          </a:p>
          <a:p>
            <a:pPr lvl="2"/>
            <a:r>
              <a:rPr lang="zh-CN" altLang="en-US" sz="2000" dirty="0"/>
              <a:t>另一个在设备上执行，只能由设备函数或内核函数调用。</a:t>
            </a:r>
            <a:endParaRPr lang="en-US" altLang="zh-CN" sz="2400" dirty="0"/>
          </a:p>
        </p:txBody>
      </p:sp>
      <p:sp>
        <p:nvSpPr>
          <p:cNvPr id="45061" name="Slide Number Placeholder 26"/>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46">
                <a:solidFill>
                  <a:schemeClr val="tx1"/>
                </a:solidFill>
                <a:latin typeface="Palatino" charset="0"/>
                <a:ea typeface="MS PGothic" panose="020B0600070205080204" pitchFamily="34" charset="-128"/>
              </a:defRPr>
            </a:lvl1pPr>
            <a:lvl2pPr marL="818954" indent="-314982" eaLnBrk="0" hangingPunct="0">
              <a:defRPr sz="2646">
                <a:solidFill>
                  <a:schemeClr val="tx1"/>
                </a:solidFill>
                <a:latin typeface="Palatino" charset="0"/>
                <a:ea typeface="MS PGothic" panose="020B0600070205080204" pitchFamily="34" charset="-128"/>
              </a:defRPr>
            </a:lvl2pPr>
            <a:lvl3pPr marL="1259929" indent="-251986" eaLnBrk="0" hangingPunct="0">
              <a:defRPr sz="2646">
                <a:solidFill>
                  <a:schemeClr val="tx1"/>
                </a:solidFill>
                <a:latin typeface="Palatino" charset="0"/>
                <a:ea typeface="MS PGothic" panose="020B0600070205080204" pitchFamily="34" charset="-128"/>
              </a:defRPr>
            </a:lvl3pPr>
            <a:lvl4pPr marL="1763900" indent="-251986" eaLnBrk="0" hangingPunct="0">
              <a:defRPr sz="2646">
                <a:solidFill>
                  <a:schemeClr val="tx1"/>
                </a:solidFill>
                <a:latin typeface="Palatino" charset="0"/>
                <a:ea typeface="MS PGothic" panose="020B0600070205080204" pitchFamily="34" charset="-128"/>
              </a:defRPr>
            </a:lvl4pPr>
            <a:lvl5pPr marL="2267872" indent="-251986" eaLnBrk="0" hangingPunct="0">
              <a:defRPr sz="2646">
                <a:solidFill>
                  <a:schemeClr val="tx1"/>
                </a:solidFill>
                <a:latin typeface="Palatino" charset="0"/>
                <a:ea typeface="MS PGothic" panose="020B0600070205080204" pitchFamily="34" charset="-128"/>
              </a:defRPr>
            </a:lvl5pPr>
            <a:lvl6pPr marL="2771844" indent="-251986" eaLnBrk="0" fontAlgn="base" hangingPunct="0">
              <a:spcBef>
                <a:spcPct val="0"/>
              </a:spcBef>
              <a:spcAft>
                <a:spcPct val="0"/>
              </a:spcAft>
              <a:defRPr sz="2646">
                <a:solidFill>
                  <a:schemeClr val="tx1"/>
                </a:solidFill>
                <a:latin typeface="Palatino" charset="0"/>
                <a:ea typeface="MS PGothic" panose="020B0600070205080204" pitchFamily="34" charset="-128"/>
              </a:defRPr>
            </a:lvl6pPr>
            <a:lvl7pPr marL="3275815" indent="-251986" eaLnBrk="0" fontAlgn="base" hangingPunct="0">
              <a:spcBef>
                <a:spcPct val="0"/>
              </a:spcBef>
              <a:spcAft>
                <a:spcPct val="0"/>
              </a:spcAft>
              <a:defRPr sz="2646">
                <a:solidFill>
                  <a:schemeClr val="tx1"/>
                </a:solidFill>
                <a:latin typeface="Palatino" charset="0"/>
                <a:ea typeface="MS PGothic" panose="020B0600070205080204" pitchFamily="34" charset="-128"/>
              </a:defRPr>
            </a:lvl7pPr>
            <a:lvl8pPr marL="3779787" indent="-251986" eaLnBrk="0" fontAlgn="base" hangingPunct="0">
              <a:spcBef>
                <a:spcPct val="0"/>
              </a:spcBef>
              <a:spcAft>
                <a:spcPct val="0"/>
              </a:spcAft>
              <a:defRPr sz="2646">
                <a:solidFill>
                  <a:schemeClr val="tx1"/>
                </a:solidFill>
                <a:latin typeface="Palatino" charset="0"/>
                <a:ea typeface="MS PGothic" panose="020B0600070205080204" pitchFamily="34" charset="-128"/>
              </a:defRPr>
            </a:lvl8pPr>
            <a:lvl9pPr marL="4283758" indent="-251986" eaLnBrk="0" fontAlgn="base" hangingPunct="0">
              <a:spcBef>
                <a:spcPct val="0"/>
              </a:spcBef>
              <a:spcAft>
                <a:spcPct val="0"/>
              </a:spcAft>
              <a:defRPr sz="2646">
                <a:solidFill>
                  <a:schemeClr val="tx1"/>
                </a:solidFill>
                <a:latin typeface="Palatino" charset="0"/>
                <a:ea typeface="MS PGothic" panose="020B0600070205080204" pitchFamily="34" charset="-128"/>
              </a:defRPr>
            </a:lvl9pPr>
          </a:lstStyle>
          <a:p>
            <a:pPr eaLnBrk="1" hangingPunct="1"/>
            <a:fld id="{F81A1397-BFD9-4AB9-8625-969C51BEB2BF}" type="slidenum">
              <a:rPr lang="en-US" altLang="en-US" sz="1543">
                <a:latin typeface="Times New Roman" panose="02020603050405020304" pitchFamily="18" charset="0"/>
              </a:rPr>
              <a:pPr eaLnBrk="1" hangingPunct="1"/>
              <a:t>56</a:t>
            </a:fld>
            <a:endParaRPr lang="en-US" altLang="en-US" sz="1543">
              <a:latin typeface="Times New Roman" panose="02020603050405020304" pitchFamily="18" charset="0"/>
            </a:endParaRPr>
          </a:p>
        </p:txBody>
      </p:sp>
    </p:spTree>
    <p:extLst>
      <p:ext uri="{BB962C8B-B14F-4D97-AF65-F5344CB8AC3E}">
        <p14:creationId xmlns:p14="http://schemas.microsoft.com/office/powerpoint/2010/main" val="394010924"/>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4"/>
          <p:cNvSpPr>
            <a:spLocks noGrp="1" noChangeArrowheads="1"/>
          </p:cNvSpPr>
          <p:nvPr>
            <p:ph type="body" idx="1"/>
          </p:nvPr>
        </p:nvSpPr>
        <p:spPr>
          <a:xfrm>
            <a:off x="504508" y="1679927"/>
            <a:ext cx="9405846" cy="5559915"/>
          </a:xfrm>
          <a:solidFill>
            <a:schemeClr val="bg1"/>
          </a:solidFill>
        </p:spPr>
        <p:txBody>
          <a:bodyPr>
            <a:normAutofit lnSpcReduction="10000"/>
          </a:bodyPr>
          <a:lstStyle/>
          <a:p>
            <a:pPr eaLnBrk="1" hangingPunct="1">
              <a:buFontTx/>
              <a:buNone/>
            </a:pPr>
            <a:r>
              <a:rPr lang="en-US" altLang="en-US" sz="2205" dirty="0">
                <a:latin typeface="Courier New" panose="02070309020205020404" pitchFamily="49" charset="0"/>
              </a:rPr>
              <a:t>// Compute vector sum C = A+B</a:t>
            </a:r>
          </a:p>
          <a:p>
            <a:pPr eaLnBrk="1" hangingPunct="1">
              <a:buFontTx/>
              <a:buNone/>
            </a:pPr>
            <a:r>
              <a:rPr lang="en-US" altLang="en-US" sz="2205" dirty="0">
                <a:latin typeface="Courier New" panose="02070309020205020404" pitchFamily="49" charset="0"/>
              </a:rPr>
              <a:t>// Each thread performs one pair-wise addition</a:t>
            </a:r>
          </a:p>
          <a:p>
            <a:pPr eaLnBrk="1" hangingPunct="1">
              <a:buFontTx/>
              <a:buNone/>
            </a:pPr>
            <a:r>
              <a:rPr lang="en-US" altLang="en-US" sz="2205" b="1" dirty="0">
                <a:solidFill>
                  <a:schemeClr val="accent2"/>
                </a:solidFill>
                <a:latin typeface="Courier New" panose="02070309020205020404" pitchFamily="49" charset="0"/>
              </a:rPr>
              <a:t>__global__</a:t>
            </a:r>
          </a:p>
          <a:p>
            <a:pPr eaLnBrk="1" hangingPunct="1">
              <a:buFontTx/>
              <a:buNone/>
            </a:pPr>
            <a:r>
              <a:rPr lang="en-US" altLang="en-US" sz="1984" b="1" dirty="0">
                <a:latin typeface="Courier New" panose="02070309020205020404" pitchFamily="49" charset="0"/>
              </a:rPr>
              <a:t>void </a:t>
            </a:r>
            <a:r>
              <a:rPr lang="en-US" altLang="en-US" sz="1984" b="1" dirty="0" err="1">
                <a:latin typeface="Courier New" panose="02070309020205020404" pitchFamily="49" charset="0"/>
              </a:rPr>
              <a:t>vecAddKernel</a:t>
            </a:r>
            <a:r>
              <a:rPr lang="en-US" altLang="en-US" sz="1984" b="1" dirty="0">
                <a:latin typeface="Courier New" panose="02070309020205020404" pitchFamily="49" charset="0"/>
              </a:rPr>
              <a:t>(float* </a:t>
            </a:r>
            <a:r>
              <a:rPr lang="en-US" altLang="en-US" sz="1984" b="1" dirty="0" err="1">
                <a:latin typeface="Courier New" panose="02070309020205020404" pitchFamily="49" charset="0"/>
              </a:rPr>
              <a:t>A_d</a:t>
            </a:r>
            <a:r>
              <a:rPr lang="en-US" altLang="en-US" sz="1984" b="1" dirty="0">
                <a:latin typeface="Courier New" panose="02070309020205020404" pitchFamily="49" charset="0"/>
              </a:rPr>
              <a:t>, float* </a:t>
            </a:r>
            <a:r>
              <a:rPr lang="en-US" altLang="en-US" sz="1984" b="1" dirty="0" err="1">
                <a:latin typeface="Courier New" panose="02070309020205020404" pitchFamily="49" charset="0"/>
              </a:rPr>
              <a:t>B_d</a:t>
            </a:r>
            <a:r>
              <a:rPr lang="en-US" altLang="en-US" sz="1984" b="1" dirty="0">
                <a:latin typeface="Courier New" panose="02070309020205020404" pitchFamily="49" charset="0"/>
              </a:rPr>
              <a:t>, float* </a:t>
            </a:r>
            <a:r>
              <a:rPr lang="en-US" altLang="en-US" sz="1984" b="1" dirty="0" err="1">
                <a:latin typeface="Courier New" panose="02070309020205020404" pitchFamily="49" charset="0"/>
              </a:rPr>
              <a:t>C_d</a:t>
            </a:r>
            <a:r>
              <a:rPr lang="en-US" altLang="en-US" sz="1984" b="1" dirty="0">
                <a:latin typeface="Courier New" panose="02070309020205020404" pitchFamily="49" charset="0"/>
              </a:rPr>
              <a:t>, </a:t>
            </a:r>
            <a:r>
              <a:rPr lang="en-US" altLang="en-US" sz="1984" b="1" dirty="0" err="1">
                <a:latin typeface="Courier New" panose="02070309020205020404" pitchFamily="49" charset="0"/>
              </a:rPr>
              <a:t>int</a:t>
            </a:r>
            <a:r>
              <a:rPr lang="en-US" altLang="en-US" sz="1984" b="1" dirty="0">
                <a:latin typeface="Courier New" panose="02070309020205020404" pitchFamily="49" charset="0"/>
              </a:rPr>
              <a:t> n)</a:t>
            </a:r>
          </a:p>
          <a:p>
            <a:pPr eaLnBrk="1" hangingPunct="1">
              <a:buFontTx/>
              <a:buNone/>
            </a:pPr>
            <a:r>
              <a:rPr lang="en-US" altLang="en-US" sz="1984" b="1" dirty="0">
                <a:latin typeface="Courier New" panose="02070309020205020404" pitchFamily="49" charset="0"/>
              </a:rPr>
              <a:t>{</a:t>
            </a:r>
          </a:p>
          <a:p>
            <a:pPr eaLnBrk="1" hangingPunct="1">
              <a:buFontTx/>
              <a:buNone/>
            </a:pPr>
            <a:r>
              <a:rPr lang="en-US" altLang="en-US" sz="2205" b="1" dirty="0">
                <a:latin typeface="Courier New" panose="02070309020205020404" pitchFamily="49" charset="0"/>
              </a:rPr>
              <a:t>    </a:t>
            </a:r>
            <a:r>
              <a:rPr lang="en-US" altLang="en-US" sz="1984" b="1" dirty="0" err="1">
                <a:latin typeface="Courier New" panose="02070309020205020404" pitchFamily="49" charset="0"/>
              </a:rPr>
              <a:t>int</a:t>
            </a:r>
            <a:r>
              <a:rPr lang="en-US" altLang="en-US" sz="1984" b="1" dirty="0">
                <a:latin typeface="Courier New" panose="02070309020205020404" pitchFamily="49" charset="0"/>
              </a:rPr>
              <a:t> i = </a:t>
            </a:r>
            <a:r>
              <a:rPr lang="en-US" altLang="en-US" sz="1984" b="1" dirty="0" err="1">
                <a:solidFill>
                  <a:schemeClr val="accent2"/>
                </a:solidFill>
                <a:latin typeface="Courier New" panose="02070309020205020404" pitchFamily="49" charset="0"/>
              </a:rPr>
              <a:t>threadIdx.x</a:t>
            </a:r>
            <a:r>
              <a:rPr lang="en-US" altLang="en-US" sz="1984" b="1" dirty="0">
                <a:latin typeface="Courier New" panose="02070309020205020404" pitchFamily="49" charset="0"/>
              </a:rPr>
              <a:t> + </a:t>
            </a:r>
            <a:r>
              <a:rPr lang="en-US" altLang="en-US" sz="1984" b="1" dirty="0" err="1">
                <a:solidFill>
                  <a:schemeClr val="accent2"/>
                </a:solidFill>
                <a:latin typeface="Courier New" panose="02070309020205020404" pitchFamily="49" charset="0"/>
              </a:rPr>
              <a:t>blockDim.x</a:t>
            </a:r>
            <a:r>
              <a:rPr lang="en-US" altLang="en-US" sz="1984" b="1" dirty="0">
                <a:latin typeface="Courier New" panose="02070309020205020404" pitchFamily="49" charset="0"/>
              </a:rPr>
              <a:t> * </a:t>
            </a:r>
            <a:r>
              <a:rPr lang="en-US" altLang="en-US" sz="1984" b="1" dirty="0" err="1">
                <a:solidFill>
                  <a:schemeClr val="accent2"/>
                </a:solidFill>
                <a:latin typeface="Courier New" panose="02070309020205020404" pitchFamily="49" charset="0"/>
              </a:rPr>
              <a:t>blockIdx.x</a:t>
            </a:r>
            <a:r>
              <a:rPr lang="en-US" altLang="en-US" sz="1984" b="1" dirty="0">
                <a:latin typeface="Courier New" panose="02070309020205020404" pitchFamily="49" charset="0"/>
              </a:rPr>
              <a:t>;</a:t>
            </a:r>
          </a:p>
          <a:p>
            <a:pPr eaLnBrk="1" hangingPunct="1">
              <a:buFontTx/>
              <a:buNone/>
            </a:pPr>
            <a:r>
              <a:rPr lang="en-US" altLang="en-US" sz="1984" b="1" dirty="0">
                <a:latin typeface="Courier New" panose="02070309020205020404" pitchFamily="49" charset="0"/>
              </a:rPr>
              <a:t>    if(i&lt;n) </a:t>
            </a:r>
            <a:r>
              <a:rPr lang="en-US" altLang="en-US" sz="1984" b="1" dirty="0" err="1">
                <a:latin typeface="Courier New" panose="02070309020205020404" pitchFamily="49" charset="0"/>
              </a:rPr>
              <a:t>C_d</a:t>
            </a:r>
            <a:r>
              <a:rPr lang="en-US" altLang="en-US" sz="1984" b="1" dirty="0">
                <a:latin typeface="Courier New" panose="02070309020205020404" pitchFamily="49" charset="0"/>
              </a:rPr>
              <a:t>[i] = </a:t>
            </a:r>
            <a:r>
              <a:rPr lang="en-US" altLang="en-US" sz="1984" b="1" dirty="0" err="1">
                <a:latin typeface="Courier New" panose="02070309020205020404" pitchFamily="49" charset="0"/>
              </a:rPr>
              <a:t>A_d</a:t>
            </a:r>
            <a:r>
              <a:rPr lang="en-US" altLang="en-US" sz="1984" b="1" dirty="0">
                <a:latin typeface="Courier New" panose="02070309020205020404" pitchFamily="49" charset="0"/>
              </a:rPr>
              <a:t>[i] + </a:t>
            </a:r>
            <a:r>
              <a:rPr lang="en-US" altLang="en-US" sz="1984" b="1" dirty="0" err="1">
                <a:latin typeface="Courier New" panose="02070309020205020404" pitchFamily="49" charset="0"/>
              </a:rPr>
              <a:t>B_d</a:t>
            </a:r>
            <a:r>
              <a:rPr lang="en-US" altLang="en-US" sz="1984" b="1" dirty="0">
                <a:latin typeface="Courier New" panose="02070309020205020404" pitchFamily="49" charset="0"/>
              </a:rPr>
              <a:t>[i];</a:t>
            </a:r>
          </a:p>
          <a:p>
            <a:pPr eaLnBrk="1" hangingPunct="1">
              <a:buFontTx/>
              <a:buNone/>
            </a:pPr>
            <a:r>
              <a:rPr lang="en-US" altLang="en-US" sz="1984" b="1" dirty="0">
                <a:latin typeface="Courier New" panose="02070309020205020404" pitchFamily="49" charset="0"/>
              </a:rPr>
              <a:t>}</a:t>
            </a:r>
            <a:br>
              <a:rPr lang="en-US" altLang="en-US" sz="2205" b="1" dirty="0">
                <a:latin typeface="Courier New" panose="02070309020205020404" pitchFamily="49" charset="0"/>
              </a:rPr>
            </a:br>
            <a:endParaRPr lang="en-US" altLang="en-US" sz="882" b="1" dirty="0">
              <a:latin typeface="Courier New" panose="02070309020205020404" pitchFamily="49" charset="0"/>
            </a:endParaRPr>
          </a:p>
          <a:p>
            <a:pPr eaLnBrk="1" hangingPunct="1">
              <a:buFontTx/>
              <a:buNone/>
            </a:pPr>
            <a:r>
              <a:rPr lang="en-US" altLang="en-US" sz="2205" b="1" dirty="0" err="1">
                <a:solidFill>
                  <a:schemeClr val="bg1">
                    <a:lumMod val="85000"/>
                  </a:schemeClr>
                </a:solidFill>
                <a:latin typeface="Courier New" panose="02070309020205020404" pitchFamily="49" charset="0"/>
              </a:rPr>
              <a:t>int</a:t>
            </a:r>
            <a:r>
              <a:rPr lang="en-US" altLang="en-US" sz="2205" b="1" dirty="0">
                <a:solidFill>
                  <a:schemeClr val="bg1">
                    <a:lumMod val="85000"/>
                  </a:schemeClr>
                </a:solidFill>
                <a:latin typeface="Courier New" panose="02070309020205020404" pitchFamily="49" charset="0"/>
              </a:rPr>
              <a:t> </a:t>
            </a:r>
            <a:r>
              <a:rPr lang="en-US" altLang="en-US" sz="2205" b="1" dirty="0" err="1">
                <a:solidFill>
                  <a:schemeClr val="bg1">
                    <a:lumMod val="85000"/>
                  </a:schemeClr>
                </a:solidFill>
                <a:latin typeface="Courier New" panose="02070309020205020404" pitchFamily="49" charset="0"/>
              </a:rPr>
              <a:t>vectAdd</a:t>
            </a:r>
            <a:r>
              <a:rPr lang="en-US" altLang="en-US" sz="2205" b="1" dirty="0">
                <a:solidFill>
                  <a:schemeClr val="bg1">
                    <a:lumMod val="85000"/>
                  </a:schemeClr>
                </a:solidFill>
                <a:latin typeface="Courier New" panose="02070309020205020404" pitchFamily="49" charset="0"/>
              </a:rPr>
              <a:t>(float* A, float* B, float* C, </a:t>
            </a:r>
            <a:r>
              <a:rPr lang="en-US" altLang="en-US" sz="2205" b="1" dirty="0" err="1">
                <a:solidFill>
                  <a:schemeClr val="bg1">
                    <a:lumMod val="85000"/>
                  </a:schemeClr>
                </a:solidFill>
                <a:latin typeface="Courier New" panose="02070309020205020404" pitchFamily="49" charset="0"/>
              </a:rPr>
              <a:t>int</a:t>
            </a:r>
            <a:r>
              <a:rPr lang="en-US" altLang="en-US" sz="2205" b="1" dirty="0">
                <a:solidFill>
                  <a:schemeClr val="bg1">
                    <a:lumMod val="85000"/>
                  </a:schemeClr>
                </a:solidFill>
                <a:latin typeface="Courier New" panose="02070309020205020404" pitchFamily="49" charset="0"/>
              </a:rPr>
              <a:t> n)</a:t>
            </a:r>
          </a:p>
          <a:p>
            <a:pPr eaLnBrk="1" hangingPunct="1">
              <a:buFontTx/>
              <a:buNone/>
            </a:pPr>
            <a:r>
              <a:rPr lang="en-US" altLang="en-US" sz="2205" b="1" dirty="0">
                <a:solidFill>
                  <a:schemeClr val="bg1">
                    <a:lumMod val="85000"/>
                  </a:schemeClr>
                </a:solidFill>
                <a:latin typeface="Courier New" panose="02070309020205020404" pitchFamily="49" charset="0"/>
              </a:rPr>
              <a:t>{</a:t>
            </a:r>
          </a:p>
          <a:p>
            <a:pPr eaLnBrk="1" hangingPunct="1">
              <a:buFontTx/>
              <a:buNone/>
            </a:pPr>
            <a:r>
              <a:rPr lang="en-US" altLang="en-US" sz="2205" b="1" dirty="0">
                <a:solidFill>
                  <a:schemeClr val="bg1">
                    <a:lumMod val="85000"/>
                  </a:schemeClr>
                </a:solidFill>
                <a:latin typeface="Courier New" panose="02070309020205020404" pitchFamily="49" charset="0"/>
              </a:rPr>
              <a:t>	  </a:t>
            </a:r>
            <a:r>
              <a:rPr lang="en-US" altLang="en-US" sz="1984" dirty="0">
                <a:solidFill>
                  <a:schemeClr val="bg1">
                    <a:lumMod val="85000"/>
                  </a:schemeClr>
                </a:solidFill>
                <a:latin typeface="Courier New" panose="02070309020205020404" pitchFamily="49" charset="0"/>
              </a:rPr>
              <a:t>// </a:t>
            </a:r>
            <a:r>
              <a:rPr lang="en-US" altLang="en-US" sz="1984" dirty="0" err="1">
                <a:solidFill>
                  <a:schemeClr val="bg1">
                    <a:lumMod val="85000"/>
                  </a:schemeClr>
                </a:solidFill>
                <a:latin typeface="Courier New" panose="02070309020205020404" pitchFamily="49" charset="0"/>
              </a:rPr>
              <a:t>A_d</a:t>
            </a:r>
            <a:r>
              <a:rPr lang="en-US" altLang="en-US" sz="1984" dirty="0">
                <a:solidFill>
                  <a:schemeClr val="bg1">
                    <a:lumMod val="85000"/>
                  </a:schemeClr>
                </a:solidFill>
                <a:latin typeface="Courier New" panose="02070309020205020404" pitchFamily="49" charset="0"/>
              </a:rPr>
              <a:t>, </a:t>
            </a:r>
            <a:r>
              <a:rPr lang="en-US" altLang="en-US" sz="1984" dirty="0" err="1">
                <a:solidFill>
                  <a:schemeClr val="bg1">
                    <a:lumMod val="85000"/>
                  </a:schemeClr>
                </a:solidFill>
                <a:latin typeface="Courier New" panose="02070309020205020404" pitchFamily="49" charset="0"/>
              </a:rPr>
              <a:t>B_d</a:t>
            </a:r>
            <a:r>
              <a:rPr lang="en-US" altLang="en-US" sz="1984" dirty="0">
                <a:solidFill>
                  <a:schemeClr val="bg1">
                    <a:lumMod val="85000"/>
                  </a:schemeClr>
                </a:solidFill>
                <a:latin typeface="Courier New" panose="02070309020205020404" pitchFamily="49" charset="0"/>
              </a:rPr>
              <a:t>, </a:t>
            </a:r>
            <a:r>
              <a:rPr lang="en-US" altLang="en-US" sz="1984" dirty="0" err="1">
                <a:solidFill>
                  <a:schemeClr val="bg1">
                    <a:lumMod val="85000"/>
                  </a:schemeClr>
                </a:solidFill>
                <a:latin typeface="Courier New" panose="02070309020205020404" pitchFamily="49" charset="0"/>
              </a:rPr>
              <a:t>C_d</a:t>
            </a:r>
            <a:r>
              <a:rPr lang="en-US" altLang="en-US" sz="1984" dirty="0">
                <a:solidFill>
                  <a:schemeClr val="bg1">
                    <a:lumMod val="85000"/>
                  </a:schemeClr>
                </a:solidFill>
                <a:latin typeface="Courier New" panose="02070309020205020404" pitchFamily="49" charset="0"/>
              </a:rPr>
              <a:t> allocations and copies omitted</a:t>
            </a:r>
          </a:p>
          <a:p>
            <a:pPr eaLnBrk="1" hangingPunct="1">
              <a:buFontTx/>
              <a:buNone/>
            </a:pPr>
            <a:r>
              <a:rPr lang="en-US" altLang="en-US" sz="1984" b="1" dirty="0">
                <a:solidFill>
                  <a:schemeClr val="bg1">
                    <a:lumMod val="85000"/>
                  </a:schemeClr>
                </a:solidFill>
                <a:latin typeface="Courier New" panose="02070309020205020404" pitchFamily="49" charset="0"/>
              </a:rPr>
              <a:t>    </a:t>
            </a:r>
            <a:r>
              <a:rPr lang="en-US" altLang="en-US" sz="1984" dirty="0">
                <a:solidFill>
                  <a:schemeClr val="bg1">
                    <a:lumMod val="85000"/>
                  </a:schemeClr>
                </a:solidFill>
                <a:latin typeface="Courier New" panose="02070309020205020404" pitchFamily="49" charset="0"/>
              </a:rPr>
              <a:t>// Run ceil(n/256) blocks of 256 threads each</a:t>
            </a:r>
          </a:p>
          <a:p>
            <a:pPr eaLnBrk="1" hangingPunct="1">
              <a:buFontTx/>
              <a:buNone/>
            </a:pPr>
            <a:r>
              <a:rPr lang="en-US" altLang="en-US" sz="1984" b="1" dirty="0">
                <a:solidFill>
                  <a:schemeClr val="bg1">
                    <a:lumMod val="85000"/>
                  </a:schemeClr>
                </a:solidFill>
                <a:latin typeface="Courier New" panose="02070309020205020404" pitchFamily="49" charset="0"/>
              </a:rPr>
              <a:t>    </a:t>
            </a:r>
            <a:r>
              <a:rPr lang="en-US" altLang="en-US" sz="1984" b="1" dirty="0" err="1">
                <a:solidFill>
                  <a:schemeClr val="bg1">
                    <a:lumMod val="85000"/>
                  </a:schemeClr>
                </a:solidFill>
                <a:latin typeface="Courier New" panose="02070309020205020404" pitchFamily="49" charset="0"/>
              </a:rPr>
              <a:t>vecAddKernel</a:t>
            </a:r>
            <a:r>
              <a:rPr lang="en-US" altLang="en-US" sz="1984" b="1" dirty="0">
                <a:solidFill>
                  <a:schemeClr val="bg1">
                    <a:lumMod val="85000"/>
                  </a:schemeClr>
                </a:solidFill>
                <a:latin typeface="Courier New" panose="02070309020205020404" pitchFamily="49" charset="0"/>
              </a:rPr>
              <a:t>&lt;&lt;&lt;ceil(n/256.0), 256&gt;&gt;&gt;(</a:t>
            </a:r>
            <a:r>
              <a:rPr lang="en-US" altLang="en-US" sz="1984" b="1" dirty="0" err="1">
                <a:solidFill>
                  <a:schemeClr val="bg1">
                    <a:lumMod val="85000"/>
                  </a:schemeClr>
                </a:solidFill>
                <a:latin typeface="Courier New" panose="02070309020205020404" pitchFamily="49" charset="0"/>
              </a:rPr>
              <a:t>A_d</a:t>
            </a:r>
            <a:r>
              <a:rPr lang="en-US" altLang="en-US" sz="1984" b="1" dirty="0">
                <a:solidFill>
                  <a:schemeClr val="bg1">
                    <a:lumMod val="85000"/>
                  </a:schemeClr>
                </a:solidFill>
                <a:latin typeface="Courier New" panose="02070309020205020404" pitchFamily="49" charset="0"/>
              </a:rPr>
              <a:t>, </a:t>
            </a:r>
            <a:r>
              <a:rPr lang="en-US" altLang="en-US" sz="1984" b="1" dirty="0" err="1">
                <a:solidFill>
                  <a:schemeClr val="bg1">
                    <a:lumMod val="85000"/>
                  </a:schemeClr>
                </a:solidFill>
                <a:latin typeface="Courier New" panose="02070309020205020404" pitchFamily="49" charset="0"/>
              </a:rPr>
              <a:t>B_d</a:t>
            </a:r>
            <a:r>
              <a:rPr lang="en-US" altLang="en-US" sz="1984" b="1" dirty="0">
                <a:solidFill>
                  <a:schemeClr val="bg1">
                    <a:lumMod val="85000"/>
                  </a:schemeClr>
                </a:solidFill>
                <a:latin typeface="Courier New" panose="02070309020205020404" pitchFamily="49" charset="0"/>
              </a:rPr>
              <a:t>, </a:t>
            </a:r>
            <a:r>
              <a:rPr lang="en-US" altLang="en-US" sz="1984" b="1" dirty="0" err="1">
                <a:solidFill>
                  <a:schemeClr val="bg1">
                    <a:lumMod val="85000"/>
                  </a:schemeClr>
                </a:solidFill>
                <a:latin typeface="Courier New" panose="02070309020205020404" pitchFamily="49" charset="0"/>
              </a:rPr>
              <a:t>C_d</a:t>
            </a:r>
            <a:r>
              <a:rPr lang="en-US" altLang="en-US" sz="1984" b="1" dirty="0">
                <a:solidFill>
                  <a:schemeClr val="bg1">
                    <a:lumMod val="85000"/>
                  </a:schemeClr>
                </a:solidFill>
                <a:latin typeface="Courier New" panose="02070309020205020404" pitchFamily="49" charset="0"/>
              </a:rPr>
              <a:t>, n);</a:t>
            </a:r>
          </a:p>
          <a:p>
            <a:pPr eaLnBrk="1" hangingPunct="1">
              <a:buFontTx/>
              <a:buNone/>
            </a:pPr>
            <a:r>
              <a:rPr lang="en-US" altLang="en-US" sz="2205" b="1" dirty="0">
                <a:solidFill>
                  <a:schemeClr val="bg1">
                    <a:lumMod val="85000"/>
                  </a:schemeClr>
                </a:solidFill>
                <a:latin typeface="Courier New" panose="02070309020205020404" pitchFamily="49" charset="0"/>
              </a:rPr>
              <a:t>}</a:t>
            </a:r>
          </a:p>
        </p:txBody>
      </p:sp>
      <p:sp>
        <p:nvSpPr>
          <p:cNvPr id="40970" name="Rectangle 2"/>
          <p:cNvSpPr>
            <a:spLocks noChangeArrowheads="1"/>
          </p:cNvSpPr>
          <p:nvPr/>
        </p:nvSpPr>
        <p:spPr bwMode="auto">
          <a:xfrm>
            <a:off x="504507" y="1618544"/>
            <a:ext cx="9178220" cy="3149866"/>
          </a:xfrm>
          <a:prstGeom prst="rect">
            <a:avLst/>
          </a:prstGeom>
          <a:solidFill>
            <a:srgbClr val="33CCCC">
              <a:alpha val="20000"/>
            </a:srgbClr>
          </a:solidFill>
          <a:ln w="9525">
            <a:solidFill>
              <a:srgbClr val="000000"/>
            </a:solidFill>
            <a:miter lim="800000"/>
            <a:headEnd/>
            <a:tailEnd/>
          </a:ln>
        </p:spPr>
        <p:txBody>
          <a:bodyPr wrap="none" anchor="ctr"/>
          <a:lstStyle>
            <a:lvl1pPr eaLnBrk="0" hangingPunct="0">
              <a:defRPr sz="2400">
                <a:solidFill>
                  <a:schemeClr val="tx1"/>
                </a:solidFill>
                <a:latin typeface="Palatino" charset="0"/>
                <a:ea typeface="MS PGothic" panose="020B0600070205080204" pitchFamily="34" charset="-128"/>
              </a:defRPr>
            </a:lvl1pPr>
            <a:lvl2pPr marL="742950" indent="-285750" eaLnBrk="0" hangingPunct="0">
              <a:defRPr sz="2400">
                <a:solidFill>
                  <a:schemeClr val="tx1"/>
                </a:solidFill>
                <a:latin typeface="Palatino" charset="0"/>
                <a:ea typeface="MS PGothic" panose="020B0600070205080204" pitchFamily="34" charset="-128"/>
              </a:defRPr>
            </a:lvl2pPr>
            <a:lvl3pPr marL="1143000" indent="-228600" eaLnBrk="0" hangingPunct="0">
              <a:defRPr sz="2400">
                <a:solidFill>
                  <a:schemeClr val="tx1"/>
                </a:solidFill>
                <a:latin typeface="Palatino" charset="0"/>
                <a:ea typeface="MS PGothic" panose="020B0600070205080204" pitchFamily="34" charset="-128"/>
              </a:defRPr>
            </a:lvl3pPr>
            <a:lvl4pPr marL="1600200" indent="-228600" eaLnBrk="0" hangingPunct="0">
              <a:defRPr sz="2400">
                <a:solidFill>
                  <a:schemeClr val="tx1"/>
                </a:solidFill>
                <a:latin typeface="Palatino" charset="0"/>
                <a:ea typeface="MS PGothic" panose="020B0600070205080204" pitchFamily="34" charset="-128"/>
              </a:defRPr>
            </a:lvl4pPr>
            <a:lvl5pPr marL="2057400" indent="-228600" eaLnBrk="0" hangingPunct="0">
              <a:defRPr sz="2400">
                <a:solidFill>
                  <a:schemeClr val="tx1"/>
                </a:solidFill>
                <a:latin typeface="Palatino"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9pPr>
          </a:lstStyle>
          <a:p>
            <a:pPr eaLnBrk="1" hangingPunct="1"/>
            <a:endParaRPr lang="en-US" altLang="en-US" sz="2646"/>
          </a:p>
        </p:txBody>
      </p:sp>
      <p:sp>
        <p:nvSpPr>
          <p:cNvPr id="40964" name="Rectangle 3"/>
          <p:cNvSpPr>
            <a:spLocks noGrp="1" noChangeArrowheads="1"/>
          </p:cNvSpPr>
          <p:nvPr>
            <p:ph type="title"/>
          </p:nvPr>
        </p:nvSpPr>
        <p:spPr/>
        <p:txBody>
          <a:bodyPr/>
          <a:lstStyle/>
          <a:p>
            <a:pPr eaLnBrk="1" hangingPunct="1"/>
            <a:r>
              <a:rPr lang="en-US" altLang="en-US"/>
              <a:t>Example: Vector Addition Kernel</a:t>
            </a:r>
          </a:p>
        </p:txBody>
      </p:sp>
      <p:sp>
        <p:nvSpPr>
          <p:cNvPr id="40969" name="Text Box 9"/>
          <p:cNvSpPr txBox="1">
            <a:spLocks noChangeArrowheads="1"/>
          </p:cNvSpPr>
          <p:nvPr/>
        </p:nvSpPr>
        <p:spPr bwMode="auto">
          <a:xfrm>
            <a:off x="7909485" y="1609057"/>
            <a:ext cx="1773241" cy="431657"/>
          </a:xfrm>
          <a:prstGeom prst="rect">
            <a:avLst/>
          </a:prstGeom>
          <a:solidFill>
            <a:srgbClr val="33CCCC">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Palatino" charset="0"/>
                <a:ea typeface="MS PGothic" panose="020B0600070205080204" pitchFamily="34" charset="-128"/>
              </a:defRPr>
            </a:lvl1pPr>
            <a:lvl2pPr marL="742950" indent="-285750" eaLnBrk="0" hangingPunct="0">
              <a:defRPr sz="2400">
                <a:solidFill>
                  <a:schemeClr val="tx1"/>
                </a:solidFill>
                <a:latin typeface="Palatino" charset="0"/>
                <a:ea typeface="MS PGothic" panose="020B0600070205080204" pitchFamily="34" charset="-128"/>
              </a:defRPr>
            </a:lvl2pPr>
            <a:lvl3pPr marL="1143000" indent="-228600" eaLnBrk="0" hangingPunct="0">
              <a:defRPr sz="2400">
                <a:solidFill>
                  <a:schemeClr val="tx1"/>
                </a:solidFill>
                <a:latin typeface="Palatino" charset="0"/>
                <a:ea typeface="MS PGothic" panose="020B0600070205080204" pitchFamily="34" charset="-128"/>
              </a:defRPr>
            </a:lvl3pPr>
            <a:lvl4pPr marL="1600200" indent="-228600" eaLnBrk="0" hangingPunct="0">
              <a:defRPr sz="2400">
                <a:solidFill>
                  <a:schemeClr val="tx1"/>
                </a:solidFill>
                <a:latin typeface="Palatino" charset="0"/>
                <a:ea typeface="MS PGothic" panose="020B0600070205080204" pitchFamily="34" charset="-128"/>
              </a:defRPr>
            </a:lvl4pPr>
            <a:lvl5pPr marL="2057400" indent="-228600" eaLnBrk="0" hangingPunct="0">
              <a:defRPr sz="2400">
                <a:solidFill>
                  <a:schemeClr val="tx1"/>
                </a:solidFill>
                <a:latin typeface="Palatino"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9pPr>
          </a:lstStyle>
          <a:p>
            <a:pPr algn="r" eaLnBrk="1" hangingPunct="1"/>
            <a:r>
              <a:rPr lang="en-US" altLang="en-US" sz="2205" dirty="0"/>
              <a:t>Device Code</a:t>
            </a:r>
          </a:p>
        </p:txBody>
      </p:sp>
      <p:sp>
        <p:nvSpPr>
          <p:cNvPr id="2" name="十字星 1"/>
          <p:cNvSpPr/>
          <p:nvPr/>
        </p:nvSpPr>
        <p:spPr>
          <a:xfrm>
            <a:off x="2152128" y="2452049"/>
            <a:ext cx="358601" cy="339216"/>
          </a:xfrm>
          <a:prstGeom prst="star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84"/>
          </a:p>
        </p:txBody>
      </p:sp>
      <p:sp>
        <p:nvSpPr>
          <p:cNvPr id="7" name="十字星 6"/>
          <p:cNvSpPr/>
          <p:nvPr/>
        </p:nvSpPr>
        <p:spPr>
          <a:xfrm>
            <a:off x="8164330" y="3618307"/>
            <a:ext cx="358601" cy="339216"/>
          </a:xfrm>
          <a:prstGeom prst="star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84"/>
          </a:p>
        </p:txBody>
      </p:sp>
      <p:sp>
        <p:nvSpPr>
          <p:cNvPr id="8" name="十字星 7"/>
          <p:cNvSpPr/>
          <p:nvPr/>
        </p:nvSpPr>
        <p:spPr>
          <a:xfrm>
            <a:off x="1583537" y="4290277"/>
            <a:ext cx="358601" cy="339216"/>
          </a:xfrm>
          <a:prstGeom prst="star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84"/>
          </a:p>
        </p:txBody>
      </p:sp>
      <p:sp>
        <p:nvSpPr>
          <p:cNvPr id="9" name="矩形 8"/>
          <p:cNvSpPr/>
          <p:nvPr/>
        </p:nvSpPr>
        <p:spPr>
          <a:xfrm>
            <a:off x="2331428" y="3451562"/>
            <a:ext cx="6304575" cy="44582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84"/>
          </a:p>
        </p:txBody>
      </p:sp>
      <p:sp>
        <p:nvSpPr>
          <p:cNvPr id="10" name="矩形 9"/>
          <p:cNvSpPr/>
          <p:nvPr/>
        </p:nvSpPr>
        <p:spPr>
          <a:xfrm>
            <a:off x="504507" y="4875022"/>
            <a:ext cx="9178220" cy="236482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984" dirty="0"/>
              <a:t>Where the loop went?</a:t>
            </a:r>
          </a:p>
          <a:p>
            <a:r>
              <a:rPr lang="en-US" altLang="zh-CN" sz="1984" dirty="0"/>
              <a:t> The answer is that the loop is now replaced with the grid of threads.</a:t>
            </a:r>
          </a:p>
          <a:p>
            <a:endParaRPr lang="en-US" altLang="zh-CN" sz="1984" dirty="0"/>
          </a:p>
          <a:p>
            <a:r>
              <a:rPr lang="en-US" altLang="zh-CN" sz="1984" dirty="0"/>
              <a:t>The entire grid forms the equivalent of the loop.</a:t>
            </a:r>
          </a:p>
          <a:p>
            <a:r>
              <a:rPr lang="en-US" altLang="zh-CN" sz="1984" dirty="0"/>
              <a:t>Each thread in the grid corresponds to one iteration of the original loop. </a:t>
            </a:r>
          </a:p>
          <a:p>
            <a:r>
              <a:rPr lang="en-US" altLang="zh-CN" sz="1984" dirty="0"/>
              <a:t>Sometimes also referred to as </a:t>
            </a:r>
            <a:r>
              <a:rPr lang="en-US" altLang="zh-CN" sz="1984" i="1" u="sng" dirty="0"/>
              <a:t>loop parallelism</a:t>
            </a:r>
            <a:r>
              <a:rPr lang="en-US" altLang="zh-CN" sz="1984" i="1" dirty="0"/>
              <a:t>.</a:t>
            </a:r>
            <a:endParaRPr lang="zh-CN" altLang="en-US" sz="1984" dirty="0"/>
          </a:p>
        </p:txBody>
      </p:sp>
    </p:spTree>
    <p:extLst>
      <p:ext uri="{BB962C8B-B14F-4D97-AF65-F5344CB8AC3E}">
        <p14:creationId xmlns:p14="http://schemas.microsoft.com/office/powerpoint/2010/main" val="3192031534"/>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9"/>
          <p:cNvSpPr>
            <a:spLocks noChangeArrowheads="1"/>
          </p:cNvSpPr>
          <p:nvPr/>
        </p:nvSpPr>
        <p:spPr bwMode="auto">
          <a:xfrm>
            <a:off x="8515663" y="302738"/>
            <a:ext cx="1564433" cy="638722"/>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Palatino" charset="0"/>
                <a:ea typeface="MS PGothic" panose="020B0600070205080204" pitchFamily="34" charset="-128"/>
              </a:defRPr>
            </a:lvl1pPr>
            <a:lvl2pPr marL="742950" indent="-285750" eaLnBrk="0" hangingPunct="0">
              <a:defRPr sz="2400">
                <a:solidFill>
                  <a:schemeClr val="tx1"/>
                </a:solidFill>
                <a:latin typeface="Palatino" charset="0"/>
                <a:ea typeface="MS PGothic" panose="020B0600070205080204" pitchFamily="34" charset="-128"/>
              </a:defRPr>
            </a:lvl2pPr>
            <a:lvl3pPr marL="1143000" indent="-228600" eaLnBrk="0" hangingPunct="0">
              <a:defRPr sz="2400">
                <a:solidFill>
                  <a:schemeClr val="tx1"/>
                </a:solidFill>
                <a:latin typeface="Palatino" charset="0"/>
                <a:ea typeface="MS PGothic" panose="020B0600070205080204" pitchFamily="34" charset="-128"/>
              </a:defRPr>
            </a:lvl3pPr>
            <a:lvl4pPr marL="1600200" indent="-228600" eaLnBrk="0" hangingPunct="0">
              <a:defRPr sz="2400">
                <a:solidFill>
                  <a:schemeClr val="tx1"/>
                </a:solidFill>
                <a:latin typeface="Palatino" charset="0"/>
                <a:ea typeface="MS PGothic" panose="020B0600070205080204" pitchFamily="34" charset="-128"/>
              </a:defRPr>
            </a:lvl4pPr>
            <a:lvl5pPr marL="2057400" indent="-228600" eaLnBrk="0" hangingPunct="0">
              <a:defRPr sz="2400">
                <a:solidFill>
                  <a:schemeClr val="tx1"/>
                </a:solidFill>
                <a:latin typeface="Palatino"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9pPr>
          </a:lstStyle>
          <a:p>
            <a:pPr eaLnBrk="1" hangingPunct="1"/>
            <a:endParaRPr lang="en-US" altLang="en-US" sz="2646"/>
          </a:p>
        </p:txBody>
      </p:sp>
      <p:sp>
        <p:nvSpPr>
          <p:cNvPr id="27651" name="Rectangle 40"/>
          <p:cNvSpPr>
            <a:spLocks noGrp="1" noChangeArrowheads="1"/>
          </p:cNvSpPr>
          <p:nvPr>
            <p:ph type="title"/>
          </p:nvPr>
        </p:nvSpPr>
        <p:spPr>
          <a:xfrm>
            <a:off x="420511" y="234490"/>
            <a:ext cx="9491592" cy="775217"/>
          </a:xfrm>
        </p:spPr>
        <p:txBody>
          <a:bodyPr>
            <a:normAutofit/>
          </a:bodyPr>
          <a:lstStyle/>
          <a:p>
            <a:pPr>
              <a:tabLst>
                <a:tab pos="0" algn="l"/>
                <a:tab pos="1007943" algn="l"/>
                <a:tab pos="2015886" algn="l"/>
                <a:tab pos="3023829" algn="l"/>
                <a:tab pos="4031772" algn="l"/>
                <a:tab pos="5039716" algn="l"/>
                <a:tab pos="6047659" algn="l"/>
                <a:tab pos="7055602" algn="l"/>
                <a:tab pos="8063545" algn="l"/>
                <a:tab pos="9071488" algn="l"/>
                <a:tab pos="10079431" algn="l"/>
                <a:tab pos="11087374" algn="l"/>
              </a:tabLst>
            </a:pPr>
            <a:r>
              <a:rPr lang="en-US" altLang="en-US" sz="3968" dirty="0"/>
              <a:t>Thread Blocks: Scalable Cooperation</a:t>
            </a:r>
          </a:p>
        </p:txBody>
      </p:sp>
      <p:sp>
        <p:nvSpPr>
          <p:cNvPr id="27652" name="Rectangle 41"/>
          <p:cNvSpPr>
            <a:spLocks noGrp="1" noChangeArrowheads="1"/>
          </p:cNvSpPr>
          <p:nvPr>
            <p:ph type="body" idx="1"/>
          </p:nvPr>
        </p:nvSpPr>
        <p:spPr>
          <a:xfrm>
            <a:off x="510968" y="1375507"/>
            <a:ext cx="9491592" cy="2519892"/>
          </a:xfrm>
        </p:spPr>
        <p:txBody>
          <a:bodyPr>
            <a:normAutofit/>
          </a:bodyPr>
          <a:lstStyle/>
          <a:p>
            <a:pPr marL="503972" indent="-503972">
              <a:tabLst>
                <a:tab pos="1132187" algn="l"/>
                <a:tab pos="2140130" algn="l"/>
                <a:tab pos="3148073" algn="l"/>
                <a:tab pos="4156016" algn="l"/>
                <a:tab pos="5163959" algn="l"/>
                <a:tab pos="6171902" algn="l"/>
                <a:tab pos="7179845" algn="l"/>
                <a:tab pos="8187788" algn="l"/>
                <a:tab pos="9195732" algn="l"/>
                <a:tab pos="10203675" algn="l"/>
                <a:tab pos="11211618" algn="l"/>
              </a:tabLst>
            </a:pPr>
            <a:r>
              <a:rPr lang="zh-CN" altLang="en-US" dirty="0"/>
              <a:t>将线程数组划分为多个块（</a:t>
            </a:r>
            <a:r>
              <a:rPr lang="en-US" altLang="zh-CN" dirty="0"/>
              <a:t>block</a:t>
            </a:r>
            <a:r>
              <a:rPr lang="zh-CN" altLang="en-US" dirty="0"/>
              <a:t>） </a:t>
            </a:r>
            <a:endParaRPr lang="en-US" altLang="zh-CN" dirty="0"/>
          </a:p>
          <a:p>
            <a:pPr marL="881985" lvl="1" indent="-503972">
              <a:tabLst>
                <a:tab pos="1132187" algn="l"/>
                <a:tab pos="2140130" algn="l"/>
                <a:tab pos="3148073" algn="l"/>
                <a:tab pos="4156016" algn="l"/>
                <a:tab pos="5163959" algn="l"/>
                <a:tab pos="6171902" algn="l"/>
                <a:tab pos="7179845" algn="l"/>
                <a:tab pos="8187788" algn="l"/>
                <a:tab pos="9195732" algn="l"/>
                <a:tab pos="10203675" algn="l"/>
                <a:tab pos="11211618" algn="l"/>
              </a:tabLst>
            </a:pPr>
            <a:r>
              <a:rPr lang="zh-CN" altLang="en-US" dirty="0"/>
              <a:t>块内的线程通过共享内存、原子操作和屏障同步（</a:t>
            </a:r>
            <a:r>
              <a:rPr lang="en-US" altLang="en-US" b="1" dirty="0">
                <a:solidFill>
                  <a:srgbClr val="3333CC"/>
                </a:solidFill>
              </a:rPr>
              <a:t>shared memory, atomic operations </a:t>
            </a:r>
            <a:r>
              <a:rPr lang="en-US" altLang="en-US" dirty="0"/>
              <a:t>and </a:t>
            </a:r>
            <a:r>
              <a:rPr lang="en-US" altLang="en-US" b="1" dirty="0">
                <a:solidFill>
                  <a:srgbClr val="3333CC"/>
                </a:solidFill>
              </a:rPr>
              <a:t>barrier synchronization</a:t>
            </a:r>
            <a:r>
              <a:rPr lang="zh-CN" altLang="en-US" dirty="0"/>
              <a:t>）来协作 </a:t>
            </a:r>
            <a:endParaRPr lang="en-US" altLang="zh-CN" dirty="0"/>
          </a:p>
          <a:p>
            <a:pPr marL="881985" lvl="1" indent="-503972">
              <a:tabLst>
                <a:tab pos="1132187" algn="l"/>
                <a:tab pos="2140130" algn="l"/>
                <a:tab pos="3148073" algn="l"/>
                <a:tab pos="4156016" algn="l"/>
                <a:tab pos="5163959" algn="l"/>
                <a:tab pos="6171902" algn="l"/>
                <a:tab pos="7179845" algn="l"/>
                <a:tab pos="8187788" algn="l"/>
                <a:tab pos="9195732" algn="l"/>
                <a:tab pos="10203675" algn="l"/>
                <a:tab pos="11211618" algn="l"/>
              </a:tabLst>
            </a:pPr>
            <a:r>
              <a:rPr lang="zh-CN" altLang="en-US" dirty="0"/>
              <a:t>不同块中的线程不能协作</a:t>
            </a:r>
            <a:endParaRPr lang="en-US" altLang="zh-CN" dirty="0"/>
          </a:p>
        </p:txBody>
      </p:sp>
      <p:grpSp>
        <p:nvGrpSpPr>
          <p:cNvPr id="6" name="组合 5"/>
          <p:cNvGrpSpPr/>
          <p:nvPr/>
        </p:nvGrpSpPr>
        <p:grpSpPr>
          <a:xfrm>
            <a:off x="5534598" y="3589228"/>
            <a:ext cx="3107866" cy="3034370"/>
            <a:chOff x="3200400" y="2860429"/>
            <a:chExt cx="2819400" cy="2752725"/>
          </a:xfrm>
        </p:grpSpPr>
        <p:sp>
          <p:nvSpPr>
            <p:cNvPr id="7" name="Freeform 26"/>
            <p:cNvSpPr>
              <a:spLocks/>
            </p:cNvSpPr>
            <p:nvPr/>
          </p:nvSpPr>
          <p:spPr bwMode="auto">
            <a:xfrm>
              <a:off x="3429000" y="3241429"/>
              <a:ext cx="241300" cy="2371725"/>
            </a:xfrm>
            <a:custGeom>
              <a:avLst/>
              <a:gdLst>
                <a:gd name="T0" fmla="*/ 0 w 152"/>
                <a:gd name="T1" fmla="*/ 0 h 1893"/>
                <a:gd name="T2" fmla="*/ 2147483647 w 152"/>
                <a:gd name="T3" fmla="*/ 2147483647 h 1893"/>
                <a:gd name="T4" fmla="*/ 2147483647 w 152"/>
                <a:gd name="T5" fmla="*/ 2147483647 h 1893"/>
                <a:gd name="T6" fmla="*/ 2147483647 w 152"/>
                <a:gd name="T7" fmla="*/ 2147483647 h 1893"/>
                <a:gd name="T8" fmla="*/ 2147483647 w 152"/>
                <a:gd name="T9" fmla="*/ 2147483647 h 1893"/>
                <a:gd name="T10" fmla="*/ 2147483647 w 152"/>
                <a:gd name="T11" fmla="*/ 2147483647 h 1893"/>
                <a:gd name="T12" fmla="*/ 2147483647 w 152"/>
                <a:gd name="T13" fmla="*/ 2147483647 h 1893"/>
                <a:gd name="T14" fmla="*/ 0 60000 65536"/>
                <a:gd name="T15" fmla="*/ 0 60000 65536"/>
                <a:gd name="T16" fmla="*/ 0 60000 65536"/>
                <a:gd name="T17" fmla="*/ 0 60000 65536"/>
                <a:gd name="T18" fmla="*/ 0 60000 65536"/>
                <a:gd name="T19" fmla="*/ 0 60000 65536"/>
                <a:gd name="T20" fmla="*/ 0 60000 65536"/>
                <a:gd name="T21" fmla="*/ 0 w 152"/>
                <a:gd name="T22" fmla="*/ 0 h 1893"/>
                <a:gd name="T23" fmla="*/ 152 w 152"/>
                <a:gd name="T24" fmla="*/ 1893 h 18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2" h="1893">
                  <a:moveTo>
                    <a:pt x="0" y="0"/>
                  </a:moveTo>
                  <a:cubicBezTo>
                    <a:pt x="72" y="119"/>
                    <a:pt x="144" y="238"/>
                    <a:pt x="148" y="357"/>
                  </a:cubicBezTo>
                  <a:cubicBezTo>
                    <a:pt x="152" y="476"/>
                    <a:pt x="27" y="585"/>
                    <a:pt x="22" y="713"/>
                  </a:cubicBezTo>
                  <a:cubicBezTo>
                    <a:pt x="17" y="841"/>
                    <a:pt x="122" y="1003"/>
                    <a:pt x="120" y="1125"/>
                  </a:cubicBezTo>
                  <a:cubicBezTo>
                    <a:pt x="118" y="1247"/>
                    <a:pt x="10" y="1349"/>
                    <a:pt x="11" y="1448"/>
                  </a:cubicBezTo>
                  <a:cubicBezTo>
                    <a:pt x="12" y="1547"/>
                    <a:pt x="116" y="1643"/>
                    <a:pt x="126" y="1717"/>
                  </a:cubicBezTo>
                  <a:cubicBezTo>
                    <a:pt x="136" y="1791"/>
                    <a:pt x="81" y="1864"/>
                    <a:pt x="71" y="1893"/>
                  </a:cubicBezTo>
                </a:path>
              </a:pathLst>
            </a:custGeom>
            <a:noFill/>
            <a:ln w="936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8" name="Freeform 27"/>
            <p:cNvSpPr>
              <a:spLocks/>
            </p:cNvSpPr>
            <p:nvPr/>
          </p:nvSpPr>
          <p:spPr bwMode="auto">
            <a:xfrm>
              <a:off x="3810000" y="3241429"/>
              <a:ext cx="241300" cy="2370138"/>
            </a:xfrm>
            <a:custGeom>
              <a:avLst/>
              <a:gdLst>
                <a:gd name="T0" fmla="*/ 0 w 152"/>
                <a:gd name="T1" fmla="*/ 0 h 1893"/>
                <a:gd name="T2" fmla="*/ 2147483647 w 152"/>
                <a:gd name="T3" fmla="*/ 2147483647 h 1893"/>
                <a:gd name="T4" fmla="*/ 2147483647 w 152"/>
                <a:gd name="T5" fmla="*/ 2147483647 h 1893"/>
                <a:gd name="T6" fmla="*/ 2147483647 w 152"/>
                <a:gd name="T7" fmla="*/ 2147483647 h 1893"/>
                <a:gd name="T8" fmla="*/ 2147483647 w 152"/>
                <a:gd name="T9" fmla="*/ 2147483647 h 1893"/>
                <a:gd name="T10" fmla="*/ 2147483647 w 152"/>
                <a:gd name="T11" fmla="*/ 2147483647 h 1893"/>
                <a:gd name="T12" fmla="*/ 2147483647 w 152"/>
                <a:gd name="T13" fmla="*/ 2147483647 h 1893"/>
                <a:gd name="T14" fmla="*/ 0 60000 65536"/>
                <a:gd name="T15" fmla="*/ 0 60000 65536"/>
                <a:gd name="T16" fmla="*/ 0 60000 65536"/>
                <a:gd name="T17" fmla="*/ 0 60000 65536"/>
                <a:gd name="T18" fmla="*/ 0 60000 65536"/>
                <a:gd name="T19" fmla="*/ 0 60000 65536"/>
                <a:gd name="T20" fmla="*/ 0 60000 65536"/>
                <a:gd name="T21" fmla="*/ 0 w 152"/>
                <a:gd name="T22" fmla="*/ 0 h 1893"/>
                <a:gd name="T23" fmla="*/ 152 w 152"/>
                <a:gd name="T24" fmla="*/ 1893 h 18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2" h="1893">
                  <a:moveTo>
                    <a:pt x="0" y="0"/>
                  </a:moveTo>
                  <a:cubicBezTo>
                    <a:pt x="72" y="119"/>
                    <a:pt x="144" y="238"/>
                    <a:pt x="148" y="357"/>
                  </a:cubicBezTo>
                  <a:cubicBezTo>
                    <a:pt x="152" y="476"/>
                    <a:pt x="27" y="585"/>
                    <a:pt x="22" y="713"/>
                  </a:cubicBezTo>
                  <a:cubicBezTo>
                    <a:pt x="17" y="841"/>
                    <a:pt x="122" y="1003"/>
                    <a:pt x="120" y="1125"/>
                  </a:cubicBezTo>
                  <a:cubicBezTo>
                    <a:pt x="118" y="1247"/>
                    <a:pt x="10" y="1349"/>
                    <a:pt x="11" y="1448"/>
                  </a:cubicBezTo>
                  <a:cubicBezTo>
                    <a:pt x="12" y="1547"/>
                    <a:pt x="116" y="1643"/>
                    <a:pt x="126" y="1717"/>
                  </a:cubicBezTo>
                  <a:cubicBezTo>
                    <a:pt x="136" y="1791"/>
                    <a:pt x="81" y="1864"/>
                    <a:pt x="71" y="1893"/>
                  </a:cubicBezTo>
                </a:path>
              </a:pathLst>
            </a:custGeom>
            <a:noFill/>
            <a:ln w="936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9" name="Freeform 28"/>
            <p:cNvSpPr>
              <a:spLocks/>
            </p:cNvSpPr>
            <p:nvPr/>
          </p:nvSpPr>
          <p:spPr bwMode="auto">
            <a:xfrm>
              <a:off x="4114800" y="3241429"/>
              <a:ext cx="241300" cy="2370138"/>
            </a:xfrm>
            <a:custGeom>
              <a:avLst/>
              <a:gdLst>
                <a:gd name="T0" fmla="*/ 0 w 152"/>
                <a:gd name="T1" fmla="*/ 0 h 1893"/>
                <a:gd name="T2" fmla="*/ 2147483647 w 152"/>
                <a:gd name="T3" fmla="*/ 2147483647 h 1893"/>
                <a:gd name="T4" fmla="*/ 2147483647 w 152"/>
                <a:gd name="T5" fmla="*/ 2147483647 h 1893"/>
                <a:gd name="T6" fmla="*/ 2147483647 w 152"/>
                <a:gd name="T7" fmla="*/ 2147483647 h 1893"/>
                <a:gd name="T8" fmla="*/ 2147483647 w 152"/>
                <a:gd name="T9" fmla="*/ 2147483647 h 1893"/>
                <a:gd name="T10" fmla="*/ 2147483647 w 152"/>
                <a:gd name="T11" fmla="*/ 2147483647 h 1893"/>
                <a:gd name="T12" fmla="*/ 2147483647 w 152"/>
                <a:gd name="T13" fmla="*/ 2147483647 h 1893"/>
                <a:gd name="T14" fmla="*/ 0 60000 65536"/>
                <a:gd name="T15" fmla="*/ 0 60000 65536"/>
                <a:gd name="T16" fmla="*/ 0 60000 65536"/>
                <a:gd name="T17" fmla="*/ 0 60000 65536"/>
                <a:gd name="T18" fmla="*/ 0 60000 65536"/>
                <a:gd name="T19" fmla="*/ 0 60000 65536"/>
                <a:gd name="T20" fmla="*/ 0 60000 65536"/>
                <a:gd name="T21" fmla="*/ 0 w 152"/>
                <a:gd name="T22" fmla="*/ 0 h 1893"/>
                <a:gd name="T23" fmla="*/ 152 w 152"/>
                <a:gd name="T24" fmla="*/ 1893 h 18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2" h="1893">
                  <a:moveTo>
                    <a:pt x="0" y="0"/>
                  </a:moveTo>
                  <a:cubicBezTo>
                    <a:pt x="72" y="119"/>
                    <a:pt x="144" y="238"/>
                    <a:pt x="148" y="357"/>
                  </a:cubicBezTo>
                  <a:cubicBezTo>
                    <a:pt x="152" y="476"/>
                    <a:pt x="27" y="585"/>
                    <a:pt x="22" y="713"/>
                  </a:cubicBezTo>
                  <a:cubicBezTo>
                    <a:pt x="17" y="841"/>
                    <a:pt x="122" y="1003"/>
                    <a:pt x="120" y="1125"/>
                  </a:cubicBezTo>
                  <a:cubicBezTo>
                    <a:pt x="118" y="1247"/>
                    <a:pt x="10" y="1349"/>
                    <a:pt x="11" y="1448"/>
                  </a:cubicBezTo>
                  <a:cubicBezTo>
                    <a:pt x="12" y="1547"/>
                    <a:pt x="116" y="1643"/>
                    <a:pt x="126" y="1717"/>
                  </a:cubicBezTo>
                  <a:cubicBezTo>
                    <a:pt x="136" y="1791"/>
                    <a:pt x="81" y="1864"/>
                    <a:pt x="71" y="1893"/>
                  </a:cubicBezTo>
                </a:path>
              </a:pathLst>
            </a:custGeom>
            <a:noFill/>
            <a:ln w="936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10" name="Freeform 29"/>
            <p:cNvSpPr>
              <a:spLocks/>
            </p:cNvSpPr>
            <p:nvPr/>
          </p:nvSpPr>
          <p:spPr bwMode="auto">
            <a:xfrm>
              <a:off x="4419600" y="3241429"/>
              <a:ext cx="241300" cy="2371725"/>
            </a:xfrm>
            <a:custGeom>
              <a:avLst/>
              <a:gdLst>
                <a:gd name="T0" fmla="*/ 0 w 152"/>
                <a:gd name="T1" fmla="*/ 0 h 1893"/>
                <a:gd name="T2" fmla="*/ 2147483647 w 152"/>
                <a:gd name="T3" fmla="*/ 2147483647 h 1893"/>
                <a:gd name="T4" fmla="*/ 2147483647 w 152"/>
                <a:gd name="T5" fmla="*/ 2147483647 h 1893"/>
                <a:gd name="T6" fmla="*/ 2147483647 w 152"/>
                <a:gd name="T7" fmla="*/ 2147483647 h 1893"/>
                <a:gd name="T8" fmla="*/ 2147483647 w 152"/>
                <a:gd name="T9" fmla="*/ 2147483647 h 1893"/>
                <a:gd name="T10" fmla="*/ 2147483647 w 152"/>
                <a:gd name="T11" fmla="*/ 2147483647 h 1893"/>
                <a:gd name="T12" fmla="*/ 2147483647 w 152"/>
                <a:gd name="T13" fmla="*/ 2147483647 h 1893"/>
                <a:gd name="T14" fmla="*/ 0 60000 65536"/>
                <a:gd name="T15" fmla="*/ 0 60000 65536"/>
                <a:gd name="T16" fmla="*/ 0 60000 65536"/>
                <a:gd name="T17" fmla="*/ 0 60000 65536"/>
                <a:gd name="T18" fmla="*/ 0 60000 65536"/>
                <a:gd name="T19" fmla="*/ 0 60000 65536"/>
                <a:gd name="T20" fmla="*/ 0 60000 65536"/>
                <a:gd name="T21" fmla="*/ 0 w 152"/>
                <a:gd name="T22" fmla="*/ 0 h 1893"/>
                <a:gd name="T23" fmla="*/ 152 w 152"/>
                <a:gd name="T24" fmla="*/ 1893 h 18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2" h="1893">
                  <a:moveTo>
                    <a:pt x="0" y="0"/>
                  </a:moveTo>
                  <a:cubicBezTo>
                    <a:pt x="72" y="119"/>
                    <a:pt x="144" y="238"/>
                    <a:pt x="148" y="357"/>
                  </a:cubicBezTo>
                  <a:cubicBezTo>
                    <a:pt x="152" y="476"/>
                    <a:pt x="27" y="585"/>
                    <a:pt x="22" y="713"/>
                  </a:cubicBezTo>
                  <a:cubicBezTo>
                    <a:pt x="17" y="841"/>
                    <a:pt x="122" y="1003"/>
                    <a:pt x="120" y="1125"/>
                  </a:cubicBezTo>
                  <a:cubicBezTo>
                    <a:pt x="118" y="1247"/>
                    <a:pt x="10" y="1349"/>
                    <a:pt x="11" y="1448"/>
                  </a:cubicBezTo>
                  <a:cubicBezTo>
                    <a:pt x="12" y="1547"/>
                    <a:pt x="116" y="1643"/>
                    <a:pt x="126" y="1717"/>
                  </a:cubicBezTo>
                  <a:cubicBezTo>
                    <a:pt x="136" y="1791"/>
                    <a:pt x="81" y="1864"/>
                    <a:pt x="71" y="1893"/>
                  </a:cubicBezTo>
                </a:path>
              </a:pathLst>
            </a:custGeom>
            <a:noFill/>
            <a:ln w="936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11" name="Freeform 30"/>
            <p:cNvSpPr>
              <a:spLocks/>
            </p:cNvSpPr>
            <p:nvPr/>
          </p:nvSpPr>
          <p:spPr bwMode="auto">
            <a:xfrm>
              <a:off x="5562600" y="3241429"/>
              <a:ext cx="241300" cy="2371725"/>
            </a:xfrm>
            <a:custGeom>
              <a:avLst/>
              <a:gdLst>
                <a:gd name="T0" fmla="*/ 0 w 152"/>
                <a:gd name="T1" fmla="*/ 0 h 1893"/>
                <a:gd name="T2" fmla="*/ 2147483647 w 152"/>
                <a:gd name="T3" fmla="*/ 2147483647 h 1893"/>
                <a:gd name="T4" fmla="*/ 2147483647 w 152"/>
                <a:gd name="T5" fmla="*/ 2147483647 h 1893"/>
                <a:gd name="T6" fmla="*/ 2147483647 w 152"/>
                <a:gd name="T7" fmla="*/ 2147483647 h 1893"/>
                <a:gd name="T8" fmla="*/ 2147483647 w 152"/>
                <a:gd name="T9" fmla="*/ 2147483647 h 1893"/>
                <a:gd name="T10" fmla="*/ 2147483647 w 152"/>
                <a:gd name="T11" fmla="*/ 2147483647 h 1893"/>
                <a:gd name="T12" fmla="*/ 2147483647 w 152"/>
                <a:gd name="T13" fmla="*/ 2147483647 h 1893"/>
                <a:gd name="T14" fmla="*/ 0 60000 65536"/>
                <a:gd name="T15" fmla="*/ 0 60000 65536"/>
                <a:gd name="T16" fmla="*/ 0 60000 65536"/>
                <a:gd name="T17" fmla="*/ 0 60000 65536"/>
                <a:gd name="T18" fmla="*/ 0 60000 65536"/>
                <a:gd name="T19" fmla="*/ 0 60000 65536"/>
                <a:gd name="T20" fmla="*/ 0 60000 65536"/>
                <a:gd name="T21" fmla="*/ 0 w 152"/>
                <a:gd name="T22" fmla="*/ 0 h 1893"/>
                <a:gd name="T23" fmla="*/ 152 w 152"/>
                <a:gd name="T24" fmla="*/ 1893 h 18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2" h="1893">
                  <a:moveTo>
                    <a:pt x="0" y="0"/>
                  </a:moveTo>
                  <a:cubicBezTo>
                    <a:pt x="72" y="119"/>
                    <a:pt x="144" y="238"/>
                    <a:pt x="148" y="357"/>
                  </a:cubicBezTo>
                  <a:cubicBezTo>
                    <a:pt x="152" y="476"/>
                    <a:pt x="27" y="585"/>
                    <a:pt x="22" y="713"/>
                  </a:cubicBezTo>
                  <a:cubicBezTo>
                    <a:pt x="17" y="841"/>
                    <a:pt x="122" y="1003"/>
                    <a:pt x="120" y="1125"/>
                  </a:cubicBezTo>
                  <a:cubicBezTo>
                    <a:pt x="118" y="1247"/>
                    <a:pt x="10" y="1349"/>
                    <a:pt x="11" y="1448"/>
                  </a:cubicBezTo>
                  <a:cubicBezTo>
                    <a:pt x="12" y="1547"/>
                    <a:pt x="116" y="1643"/>
                    <a:pt x="126" y="1717"/>
                  </a:cubicBezTo>
                  <a:cubicBezTo>
                    <a:pt x="136" y="1791"/>
                    <a:pt x="81" y="1864"/>
                    <a:pt x="71" y="1893"/>
                  </a:cubicBezTo>
                </a:path>
              </a:pathLst>
            </a:custGeom>
            <a:noFill/>
            <a:ln w="936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12" name="Freeform 33"/>
            <p:cNvSpPr>
              <a:spLocks/>
            </p:cNvSpPr>
            <p:nvPr/>
          </p:nvSpPr>
          <p:spPr bwMode="auto">
            <a:xfrm>
              <a:off x="5257800" y="3241429"/>
              <a:ext cx="241300" cy="2371725"/>
            </a:xfrm>
            <a:custGeom>
              <a:avLst/>
              <a:gdLst>
                <a:gd name="T0" fmla="*/ 0 w 152"/>
                <a:gd name="T1" fmla="*/ 0 h 1893"/>
                <a:gd name="T2" fmla="*/ 2147483647 w 152"/>
                <a:gd name="T3" fmla="*/ 2147483647 h 1893"/>
                <a:gd name="T4" fmla="*/ 2147483647 w 152"/>
                <a:gd name="T5" fmla="*/ 2147483647 h 1893"/>
                <a:gd name="T6" fmla="*/ 2147483647 w 152"/>
                <a:gd name="T7" fmla="*/ 2147483647 h 1893"/>
                <a:gd name="T8" fmla="*/ 2147483647 w 152"/>
                <a:gd name="T9" fmla="*/ 2147483647 h 1893"/>
                <a:gd name="T10" fmla="*/ 2147483647 w 152"/>
                <a:gd name="T11" fmla="*/ 2147483647 h 1893"/>
                <a:gd name="T12" fmla="*/ 2147483647 w 152"/>
                <a:gd name="T13" fmla="*/ 2147483647 h 1893"/>
                <a:gd name="T14" fmla="*/ 0 60000 65536"/>
                <a:gd name="T15" fmla="*/ 0 60000 65536"/>
                <a:gd name="T16" fmla="*/ 0 60000 65536"/>
                <a:gd name="T17" fmla="*/ 0 60000 65536"/>
                <a:gd name="T18" fmla="*/ 0 60000 65536"/>
                <a:gd name="T19" fmla="*/ 0 60000 65536"/>
                <a:gd name="T20" fmla="*/ 0 60000 65536"/>
                <a:gd name="T21" fmla="*/ 0 w 152"/>
                <a:gd name="T22" fmla="*/ 0 h 1893"/>
                <a:gd name="T23" fmla="*/ 152 w 152"/>
                <a:gd name="T24" fmla="*/ 1893 h 18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2" h="1893">
                  <a:moveTo>
                    <a:pt x="0" y="0"/>
                  </a:moveTo>
                  <a:cubicBezTo>
                    <a:pt x="72" y="119"/>
                    <a:pt x="144" y="238"/>
                    <a:pt x="148" y="357"/>
                  </a:cubicBezTo>
                  <a:cubicBezTo>
                    <a:pt x="152" y="476"/>
                    <a:pt x="27" y="585"/>
                    <a:pt x="22" y="713"/>
                  </a:cubicBezTo>
                  <a:cubicBezTo>
                    <a:pt x="17" y="841"/>
                    <a:pt x="122" y="1003"/>
                    <a:pt x="120" y="1125"/>
                  </a:cubicBezTo>
                  <a:cubicBezTo>
                    <a:pt x="118" y="1247"/>
                    <a:pt x="10" y="1349"/>
                    <a:pt x="11" y="1448"/>
                  </a:cubicBezTo>
                  <a:cubicBezTo>
                    <a:pt x="12" y="1547"/>
                    <a:pt x="116" y="1643"/>
                    <a:pt x="126" y="1717"/>
                  </a:cubicBezTo>
                  <a:cubicBezTo>
                    <a:pt x="136" y="1791"/>
                    <a:pt x="81" y="1864"/>
                    <a:pt x="71" y="1893"/>
                  </a:cubicBezTo>
                </a:path>
              </a:pathLst>
            </a:custGeom>
            <a:noFill/>
            <a:ln w="936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sz="1984"/>
            </a:p>
          </p:txBody>
        </p:sp>
        <p:sp>
          <p:nvSpPr>
            <p:cNvPr id="13" name="Rectangle 44"/>
            <p:cNvSpPr/>
            <p:nvPr/>
          </p:nvSpPr>
          <p:spPr>
            <a:xfrm>
              <a:off x="3200400" y="3774829"/>
              <a:ext cx="2819400" cy="1143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764" dirty="0">
                  <a:solidFill>
                    <a:schemeClr val="tx1"/>
                  </a:solidFill>
                </a:rPr>
                <a:t>i = </a:t>
              </a:r>
              <a:r>
                <a:rPr lang="en-US" sz="1764" dirty="0" err="1">
                  <a:solidFill>
                    <a:schemeClr val="tx1"/>
                  </a:solidFill>
                </a:rPr>
                <a:t>blockIdx.x</a:t>
              </a:r>
              <a:r>
                <a:rPr lang="en-US" sz="1764" dirty="0">
                  <a:solidFill>
                    <a:schemeClr val="tx1"/>
                  </a:solidFill>
                </a:rPr>
                <a:t> * </a:t>
              </a:r>
              <a:r>
                <a:rPr lang="en-US" sz="1764" dirty="0" err="1">
                  <a:solidFill>
                    <a:schemeClr val="tx1"/>
                  </a:solidFill>
                </a:rPr>
                <a:t>blockDim.x</a:t>
              </a:r>
              <a:r>
                <a:rPr lang="en-US" sz="1764" dirty="0">
                  <a:solidFill>
                    <a:schemeClr val="tx1"/>
                  </a:solidFill>
                </a:rPr>
                <a:t> + </a:t>
              </a:r>
              <a:r>
                <a:rPr lang="en-US" sz="1764" dirty="0" err="1">
                  <a:solidFill>
                    <a:schemeClr val="tx1"/>
                  </a:solidFill>
                </a:rPr>
                <a:t>threadIdx.x</a:t>
              </a:r>
              <a:r>
                <a:rPr lang="en-US" sz="1764" dirty="0">
                  <a:solidFill>
                    <a:schemeClr val="tx1"/>
                  </a:solidFill>
                </a:rPr>
                <a:t>;</a:t>
              </a:r>
            </a:p>
            <a:p>
              <a:pPr algn="ctr">
                <a:defRPr/>
              </a:pPr>
              <a:r>
                <a:rPr lang="en-US" sz="1764" dirty="0">
                  <a:solidFill>
                    <a:schemeClr val="tx1"/>
                  </a:solidFill>
                </a:rPr>
                <a:t>C[</a:t>
              </a:r>
              <a:r>
                <a:rPr lang="en-US" sz="1764" dirty="0" err="1">
                  <a:solidFill>
                    <a:schemeClr val="tx1"/>
                  </a:solidFill>
                </a:rPr>
                <a:t>i</a:t>
              </a:r>
              <a:r>
                <a:rPr lang="en-US" sz="1764" dirty="0">
                  <a:solidFill>
                    <a:schemeClr val="tx1"/>
                  </a:solidFill>
                </a:rPr>
                <a:t>] = A[</a:t>
              </a:r>
              <a:r>
                <a:rPr lang="en-US" sz="1764" dirty="0" err="1">
                  <a:solidFill>
                    <a:schemeClr val="tx1"/>
                  </a:solidFill>
                </a:rPr>
                <a:t>i</a:t>
              </a:r>
              <a:r>
                <a:rPr lang="en-US" sz="1764" dirty="0">
                  <a:solidFill>
                    <a:schemeClr val="tx1"/>
                  </a:solidFill>
                </a:rPr>
                <a:t>] + B[</a:t>
              </a:r>
              <a:r>
                <a:rPr lang="en-US" sz="1764" dirty="0" err="1">
                  <a:solidFill>
                    <a:schemeClr val="tx1"/>
                  </a:solidFill>
                </a:rPr>
                <a:t>i</a:t>
              </a:r>
              <a:r>
                <a:rPr lang="en-US" sz="1764" dirty="0">
                  <a:solidFill>
                    <a:schemeClr val="tx1"/>
                  </a:solidFill>
                </a:rPr>
                <a:t>];</a:t>
              </a:r>
            </a:p>
          </p:txBody>
        </p:sp>
        <p:sp>
          <p:nvSpPr>
            <p:cNvPr id="14" name="TextBox 22"/>
            <p:cNvSpPr txBox="1">
              <a:spLocks noChangeArrowheads="1"/>
            </p:cNvSpPr>
            <p:nvPr/>
          </p:nvSpPr>
          <p:spPr bwMode="auto">
            <a:xfrm>
              <a:off x="4724400" y="3165229"/>
              <a:ext cx="475820" cy="453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Palatino" charset="0"/>
                  <a:ea typeface="MS PGothic" panose="020B0600070205080204" pitchFamily="34" charset="-128"/>
                </a:defRPr>
              </a:lvl1pPr>
              <a:lvl2pPr marL="742950" indent="-285750" eaLnBrk="0" hangingPunct="0">
                <a:defRPr sz="2400">
                  <a:solidFill>
                    <a:schemeClr val="tx1"/>
                  </a:solidFill>
                  <a:latin typeface="Palatino" charset="0"/>
                  <a:ea typeface="MS PGothic" panose="020B0600070205080204" pitchFamily="34" charset="-128"/>
                </a:defRPr>
              </a:lvl2pPr>
              <a:lvl3pPr marL="1143000" indent="-228600" eaLnBrk="0" hangingPunct="0">
                <a:defRPr sz="2400">
                  <a:solidFill>
                    <a:schemeClr val="tx1"/>
                  </a:solidFill>
                  <a:latin typeface="Palatino" charset="0"/>
                  <a:ea typeface="MS PGothic" panose="020B0600070205080204" pitchFamily="34" charset="-128"/>
                </a:defRPr>
              </a:lvl3pPr>
              <a:lvl4pPr marL="1600200" indent="-228600" eaLnBrk="0" hangingPunct="0">
                <a:defRPr sz="2400">
                  <a:solidFill>
                    <a:schemeClr val="tx1"/>
                  </a:solidFill>
                  <a:latin typeface="Palatino" charset="0"/>
                  <a:ea typeface="MS PGothic" panose="020B0600070205080204" pitchFamily="34" charset="-128"/>
                </a:defRPr>
              </a:lvl4pPr>
              <a:lvl5pPr marL="2057400" indent="-228600" eaLnBrk="0" hangingPunct="0">
                <a:defRPr sz="2400">
                  <a:solidFill>
                    <a:schemeClr val="tx1"/>
                  </a:solidFill>
                  <a:latin typeface="Palatino"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9pPr>
            </a:lstStyle>
            <a:p>
              <a:pPr eaLnBrk="1" hangingPunct="1"/>
              <a:r>
                <a:rPr lang="en-US" altLang="en-US" sz="2646" b="1"/>
                <a:t>…</a:t>
              </a:r>
            </a:p>
          </p:txBody>
        </p:sp>
        <p:sp>
          <p:nvSpPr>
            <p:cNvPr id="15" name="Rectangle 46"/>
            <p:cNvSpPr/>
            <p:nvPr/>
          </p:nvSpPr>
          <p:spPr>
            <a:xfrm>
              <a:off x="3200400" y="2860429"/>
              <a:ext cx="5334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764" dirty="0">
                  <a:solidFill>
                    <a:schemeClr val="tx1"/>
                  </a:solidFill>
                </a:rPr>
                <a:t>0</a:t>
              </a:r>
            </a:p>
          </p:txBody>
        </p:sp>
        <p:sp>
          <p:nvSpPr>
            <p:cNvPr id="16" name="Rectangle 47"/>
            <p:cNvSpPr/>
            <p:nvPr/>
          </p:nvSpPr>
          <p:spPr>
            <a:xfrm>
              <a:off x="3733800" y="2860429"/>
              <a:ext cx="5334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764" dirty="0">
                  <a:solidFill>
                    <a:schemeClr val="tx1"/>
                  </a:solidFill>
                </a:rPr>
                <a:t>1</a:t>
              </a:r>
            </a:p>
          </p:txBody>
        </p:sp>
        <p:sp>
          <p:nvSpPr>
            <p:cNvPr id="17" name="Rectangle 48"/>
            <p:cNvSpPr/>
            <p:nvPr/>
          </p:nvSpPr>
          <p:spPr>
            <a:xfrm>
              <a:off x="4267200" y="2860429"/>
              <a:ext cx="5334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764" dirty="0">
                  <a:solidFill>
                    <a:schemeClr val="tx1"/>
                  </a:solidFill>
                </a:rPr>
                <a:t>2</a:t>
              </a:r>
            </a:p>
          </p:txBody>
        </p:sp>
        <p:sp>
          <p:nvSpPr>
            <p:cNvPr id="18" name="Rectangle 49"/>
            <p:cNvSpPr/>
            <p:nvPr/>
          </p:nvSpPr>
          <p:spPr>
            <a:xfrm>
              <a:off x="4953000" y="2860429"/>
              <a:ext cx="5334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764" dirty="0">
                  <a:solidFill>
                    <a:schemeClr val="tx1"/>
                  </a:solidFill>
                </a:rPr>
                <a:t>254</a:t>
              </a:r>
            </a:p>
          </p:txBody>
        </p:sp>
        <p:sp>
          <p:nvSpPr>
            <p:cNvPr id="19" name="Rectangle 50"/>
            <p:cNvSpPr/>
            <p:nvPr/>
          </p:nvSpPr>
          <p:spPr>
            <a:xfrm>
              <a:off x="5486400" y="2860429"/>
              <a:ext cx="5334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764" dirty="0">
                  <a:solidFill>
                    <a:schemeClr val="tx1"/>
                  </a:solidFill>
                </a:rPr>
                <a:t>255</a:t>
              </a:r>
            </a:p>
          </p:txBody>
        </p:sp>
        <p:sp>
          <p:nvSpPr>
            <p:cNvPr id="20" name="TextBox 22"/>
            <p:cNvSpPr txBox="1">
              <a:spLocks noChangeArrowheads="1"/>
            </p:cNvSpPr>
            <p:nvPr/>
          </p:nvSpPr>
          <p:spPr bwMode="auto">
            <a:xfrm>
              <a:off x="4724400" y="5070229"/>
              <a:ext cx="475820" cy="453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Palatino" charset="0"/>
                  <a:ea typeface="MS PGothic" panose="020B0600070205080204" pitchFamily="34" charset="-128"/>
                </a:defRPr>
              </a:lvl1pPr>
              <a:lvl2pPr marL="742950" indent="-285750" eaLnBrk="0" hangingPunct="0">
                <a:defRPr sz="2400">
                  <a:solidFill>
                    <a:schemeClr val="tx1"/>
                  </a:solidFill>
                  <a:latin typeface="Palatino" charset="0"/>
                  <a:ea typeface="MS PGothic" panose="020B0600070205080204" pitchFamily="34" charset="-128"/>
                </a:defRPr>
              </a:lvl2pPr>
              <a:lvl3pPr marL="1143000" indent="-228600" eaLnBrk="0" hangingPunct="0">
                <a:defRPr sz="2400">
                  <a:solidFill>
                    <a:schemeClr val="tx1"/>
                  </a:solidFill>
                  <a:latin typeface="Palatino" charset="0"/>
                  <a:ea typeface="MS PGothic" panose="020B0600070205080204" pitchFamily="34" charset="-128"/>
                </a:defRPr>
              </a:lvl3pPr>
              <a:lvl4pPr marL="1600200" indent="-228600" eaLnBrk="0" hangingPunct="0">
                <a:defRPr sz="2400">
                  <a:solidFill>
                    <a:schemeClr val="tx1"/>
                  </a:solidFill>
                  <a:latin typeface="Palatino" charset="0"/>
                  <a:ea typeface="MS PGothic" panose="020B0600070205080204" pitchFamily="34" charset="-128"/>
                </a:defRPr>
              </a:lvl4pPr>
              <a:lvl5pPr marL="2057400" indent="-228600" eaLnBrk="0" hangingPunct="0">
                <a:defRPr sz="2400">
                  <a:solidFill>
                    <a:schemeClr val="tx1"/>
                  </a:solidFill>
                  <a:latin typeface="Palatino"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9pPr>
            </a:lstStyle>
            <a:p>
              <a:pPr eaLnBrk="1" hangingPunct="1"/>
              <a:r>
                <a:rPr lang="en-US" altLang="en-US" sz="2646" b="1"/>
                <a:t>…</a:t>
              </a:r>
            </a:p>
          </p:txBody>
        </p:sp>
      </p:grpSp>
      <p:sp>
        <p:nvSpPr>
          <p:cNvPr id="3" name="矩形 2"/>
          <p:cNvSpPr/>
          <p:nvPr/>
        </p:nvSpPr>
        <p:spPr>
          <a:xfrm>
            <a:off x="674690" y="4009210"/>
            <a:ext cx="4338734" cy="1619033"/>
          </a:xfrm>
          <a:prstGeom prst="rect">
            <a:avLst/>
          </a:prstGeom>
        </p:spPr>
        <p:txBody>
          <a:bodyPr wrap="square">
            <a:spAutoFit/>
          </a:bodyPr>
          <a:lstStyle/>
          <a:p>
            <a:r>
              <a:rPr lang="zh-CN" altLang="en-US" sz="1984" dirty="0"/>
              <a:t>网格的所有块大小相同；</a:t>
            </a:r>
            <a:endParaRPr lang="en-US" altLang="zh-CN" sz="1984" dirty="0"/>
          </a:p>
          <a:p>
            <a:endParaRPr lang="zh-CN" altLang="en-US" sz="1984" dirty="0"/>
          </a:p>
          <a:p>
            <a:r>
              <a:rPr lang="zh-CN" altLang="en-US" sz="1984" dirty="0"/>
              <a:t>每个块最多可以包含</a:t>
            </a:r>
            <a:r>
              <a:rPr lang="en-US" altLang="zh-CN" sz="1984" dirty="0"/>
              <a:t>1024</a:t>
            </a:r>
            <a:r>
              <a:rPr lang="zh-CN" altLang="en-US" sz="1984" dirty="0"/>
              <a:t>个线程；</a:t>
            </a:r>
            <a:endParaRPr lang="en-US" altLang="zh-CN" sz="1984" dirty="0"/>
          </a:p>
          <a:p>
            <a:endParaRPr lang="zh-CN" altLang="en-US" sz="1984" dirty="0"/>
          </a:p>
          <a:p>
            <a:r>
              <a:rPr lang="zh-CN" altLang="en-US" sz="1984" dirty="0"/>
              <a:t>线程块的每个维度应该是</a:t>
            </a:r>
            <a:r>
              <a:rPr lang="en-US" altLang="zh-CN" sz="1984" dirty="0"/>
              <a:t>32</a:t>
            </a:r>
            <a:r>
              <a:rPr lang="zh-CN" altLang="en-US" sz="1984" dirty="0"/>
              <a:t>的倍数。</a:t>
            </a:r>
          </a:p>
        </p:txBody>
      </p:sp>
    </p:spTree>
    <p:extLst>
      <p:ext uri="{BB962C8B-B14F-4D97-AF65-F5344CB8AC3E}">
        <p14:creationId xmlns:p14="http://schemas.microsoft.com/office/powerpoint/2010/main" val="262299478"/>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l="14000" t="2667" r="17999" b="18666"/>
          <a:stretch>
            <a:fillRect/>
          </a:stretch>
        </p:blipFill>
        <p:spPr>
          <a:xfrm>
            <a:off x="4830321" y="1347178"/>
            <a:ext cx="5249774" cy="5207776"/>
          </a:xfrm>
        </p:spPr>
      </p:pic>
      <p:sp>
        <p:nvSpPr>
          <p:cNvPr id="29699" name="Rectangle 3"/>
          <p:cNvSpPr>
            <a:spLocks noGrp="1" noChangeArrowheads="1"/>
          </p:cNvSpPr>
          <p:nvPr>
            <p:ph type="title"/>
          </p:nvPr>
        </p:nvSpPr>
        <p:spPr>
          <a:xfrm>
            <a:off x="420511" y="197950"/>
            <a:ext cx="9153857" cy="1258196"/>
          </a:xfrm>
        </p:spPr>
        <p:txBody>
          <a:bodyPr>
            <a:normAutofit/>
          </a:bodyPr>
          <a:lstStyle/>
          <a:p>
            <a:r>
              <a:rPr lang="en-US" altLang="en-US" sz="3968" dirty="0"/>
              <a:t>Thread Blocks: Scalable Cooperation</a:t>
            </a:r>
          </a:p>
        </p:txBody>
      </p:sp>
      <p:sp>
        <p:nvSpPr>
          <p:cNvPr id="29700" name="Rectangle 4"/>
          <p:cNvSpPr>
            <a:spLocks noGrp="1" noChangeArrowheads="1"/>
          </p:cNvSpPr>
          <p:nvPr>
            <p:ph type="body" sz="half" idx="1"/>
          </p:nvPr>
        </p:nvSpPr>
        <p:spPr>
          <a:xfrm>
            <a:off x="420511" y="1347178"/>
            <a:ext cx="4955787" cy="5659521"/>
          </a:xfrm>
        </p:spPr>
        <p:txBody>
          <a:bodyPr>
            <a:normAutofit fontScale="92500" lnSpcReduction="20000"/>
          </a:bodyPr>
          <a:lstStyle/>
          <a:p>
            <a:pPr marL="503972" indent="-503972">
              <a:buNone/>
            </a:pPr>
            <a:endParaRPr lang="en-US" altLang="en-US" dirty="0"/>
          </a:p>
          <a:p>
            <a:pPr marL="503972" indent="-503972">
              <a:buFont typeface="Times New Roman" panose="02020603050405020304" pitchFamily="18" charset="0"/>
              <a:buChar char="•"/>
            </a:pPr>
            <a:r>
              <a:rPr lang="en-US" altLang="en-US" sz="2646" dirty="0"/>
              <a:t>Each thread uses indices to decide what data to work on</a:t>
            </a:r>
          </a:p>
          <a:p>
            <a:pPr marL="1074439" lvl="1" indent="-444475">
              <a:buFont typeface="Times New Roman" panose="02020603050405020304" pitchFamily="18" charset="0"/>
              <a:buChar char="–"/>
            </a:pPr>
            <a:r>
              <a:rPr lang="en-US" altLang="en-US" sz="2205" dirty="0" err="1">
                <a:solidFill>
                  <a:srgbClr val="FF0000"/>
                </a:solidFill>
              </a:rPr>
              <a:t>blockIdx</a:t>
            </a:r>
            <a:r>
              <a:rPr lang="en-US" altLang="en-US" sz="2205" dirty="0"/>
              <a:t>: 1D, 2D, or 3D (CUDA 4.0)</a:t>
            </a:r>
          </a:p>
          <a:p>
            <a:pPr marL="1074439" lvl="1" indent="-444475">
              <a:buFont typeface="Times New Roman" panose="02020603050405020304" pitchFamily="18" charset="0"/>
              <a:buChar char="–"/>
            </a:pPr>
            <a:r>
              <a:rPr lang="en-US" altLang="en-US" sz="2205" dirty="0" err="1">
                <a:solidFill>
                  <a:srgbClr val="FF0000"/>
                </a:solidFill>
              </a:rPr>
              <a:t>threadIdx</a:t>
            </a:r>
            <a:r>
              <a:rPr lang="en-US" altLang="en-US" sz="2205" dirty="0"/>
              <a:t>: 1D, 2D, or 3D </a:t>
            </a:r>
          </a:p>
          <a:p>
            <a:pPr marL="1074439" lvl="1" indent="-444475">
              <a:buFont typeface="Times New Roman" panose="02020603050405020304" pitchFamily="18" charset="0"/>
              <a:buChar char="–"/>
            </a:pPr>
            <a:endParaRPr lang="en-US" altLang="en-US" sz="2205" dirty="0"/>
          </a:p>
          <a:p>
            <a:pPr marL="503972" indent="-503972">
              <a:buFont typeface="Times New Roman" panose="02020603050405020304" pitchFamily="18" charset="0"/>
              <a:buChar char="•"/>
            </a:pPr>
            <a:r>
              <a:rPr lang="en-US" altLang="zh-CN" sz="2646" dirty="0"/>
              <a:t>The variable is of </a:t>
            </a:r>
            <a:r>
              <a:rPr lang="en-US" altLang="zh-CN" sz="2646" dirty="0" err="1"/>
              <a:t>struct</a:t>
            </a:r>
            <a:r>
              <a:rPr lang="en-US" altLang="zh-CN" sz="2646" dirty="0"/>
              <a:t> type with three unsigned integer fields:</a:t>
            </a:r>
          </a:p>
          <a:p>
            <a:r>
              <a:rPr lang="en-US" altLang="zh-CN" sz="2646" dirty="0"/>
              <a:t>                 </a:t>
            </a:r>
            <a:r>
              <a:rPr lang="en-US" altLang="zh-CN" sz="2646" i="1" dirty="0"/>
              <a:t>x</a:t>
            </a:r>
            <a:r>
              <a:rPr lang="en-US" altLang="zh-CN" sz="2646" dirty="0"/>
              <a:t>, </a:t>
            </a:r>
            <a:r>
              <a:rPr lang="en-US" altLang="zh-CN" sz="2646" i="1" dirty="0"/>
              <a:t>y</a:t>
            </a:r>
            <a:r>
              <a:rPr lang="en-US" altLang="zh-CN" sz="2646" dirty="0"/>
              <a:t>, and </a:t>
            </a:r>
            <a:r>
              <a:rPr lang="en-US" altLang="zh-CN" sz="2646" i="1" dirty="0"/>
              <a:t>z</a:t>
            </a:r>
            <a:r>
              <a:rPr lang="en-US" altLang="zh-CN" sz="2646" dirty="0"/>
              <a:t>;</a:t>
            </a:r>
          </a:p>
          <a:p>
            <a:pPr marL="503972" indent="-503972">
              <a:buFont typeface="Times New Roman" panose="02020603050405020304" pitchFamily="18" charset="0"/>
              <a:buChar char="•"/>
            </a:pPr>
            <a:endParaRPr lang="en-US" altLang="en-US" sz="2646" dirty="0"/>
          </a:p>
          <a:p>
            <a:pPr marL="503972" indent="-503972">
              <a:buFont typeface="Times New Roman" panose="02020603050405020304" pitchFamily="18" charset="0"/>
              <a:buChar char="•"/>
            </a:pPr>
            <a:r>
              <a:rPr lang="en-US" altLang="en-US" sz="2646" dirty="0"/>
              <a:t>Simplifies memory</a:t>
            </a:r>
            <a:br>
              <a:rPr lang="en-US" altLang="en-US" sz="2646" dirty="0"/>
            </a:br>
            <a:r>
              <a:rPr lang="en-US" altLang="en-US" sz="2646" dirty="0"/>
              <a:t>addressing when processing</a:t>
            </a:r>
            <a:br>
              <a:rPr lang="en-US" altLang="en-US" sz="2646" dirty="0"/>
            </a:br>
            <a:r>
              <a:rPr lang="en-US" altLang="en-US" sz="2646" dirty="0"/>
              <a:t>multidimensional data</a:t>
            </a:r>
          </a:p>
          <a:p>
            <a:pPr marL="1074439" lvl="1" indent="-444475">
              <a:buFont typeface="Times New Roman" panose="02020603050405020304" pitchFamily="18" charset="0"/>
              <a:buChar char="–"/>
            </a:pPr>
            <a:r>
              <a:rPr lang="en-US" altLang="en-US" sz="2205" dirty="0"/>
              <a:t>Image processing</a:t>
            </a:r>
          </a:p>
          <a:p>
            <a:pPr marL="1074439" lvl="1" indent="-444475">
              <a:buFont typeface="Times New Roman" panose="02020603050405020304" pitchFamily="18" charset="0"/>
              <a:buChar char="–"/>
            </a:pPr>
            <a:r>
              <a:rPr lang="en-US" altLang="en-US" sz="2205" dirty="0"/>
              <a:t>Solving PDEs on volumes</a:t>
            </a:r>
          </a:p>
          <a:p>
            <a:pPr marL="1074439" lvl="1" indent="-444475">
              <a:buFont typeface="Times New Roman" panose="02020603050405020304" pitchFamily="18" charset="0"/>
              <a:buChar char="–"/>
            </a:pPr>
            <a:r>
              <a:rPr lang="en-US" altLang="en-US" sz="2205" dirty="0"/>
              <a:t>…</a:t>
            </a:r>
          </a:p>
          <a:p>
            <a:pPr marL="503972" indent="-503972">
              <a:buNone/>
            </a:pPr>
            <a:endParaRPr lang="en-US" altLang="en-US" sz="2646" dirty="0"/>
          </a:p>
        </p:txBody>
      </p:sp>
      <p:sp>
        <p:nvSpPr>
          <p:cNvPr id="29701" name="Line 5"/>
          <p:cNvSpPr>
            <a:spLocks noChangeShapeType="1"/>
          </p:cNvSpPr>
          <p:nvPr/>
        </p:nvSpPr>
        <p:spPr bwMode="auto">
          <a:xfrm flipV="1">
            <a:off x="4449106" y="2859113"/>
            <a:ext cx="2439126" cy="11845"/>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sz="1984"/>
          </a:p>
        </p:txBody>
      </p:sp>
      <p:sp>
        <p:nvSpPr>
          <p:cNvPr id="29702" name="Line 6"/>
          <p:cNvSpPr>
            <a:spLocks noChangeShapeType="1"/>
          </p:cNvSpPr>
          <p:nvPr/>
        </p:nvSpPr>
        <p:spPr bwMode="auto">
          <a:xfrm>
            <a:off x="4449107" y="3430935"/>
            <a:ext cx="1851151" cy="2200059"/>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sz="1984"/>
          </a:p>
        </p:txBody>
      </p:sp>
      <p:sp>
        <p:nvSpPr>
          <p:cNvPr id="8" name="Rectangle 7"/>
          <p:cNvSpPr/>
          <p:nvPr/>
        </p:nvSpPr>
        <p:spPr bwMode="auto">
          <a:xfrm>
            <a:off x="8715154" y="6244342"/>
            <a:ext cx="1343942" cy="285239"/>
          </a:xfrm>
          <a:prstGeom prst="rect">
            <a:avLst/>
          </a:prstGeom>
          <a:solidFill>
            <a:schemeClr val="bg1"/>
          </a:solidFill>
          <a:ln w="9525" cap="flat" cmpd="sng" algn="ctr">
            <a:noFill/>
            <a:prstDash val="solid"/>
            <a:round/>
            <a:headEnd type="none" w="med" len="med"/>
            <a:tailEnd type="none" w="med" len="med"/>
          </a:ln>
          <a:effectLst/>
        </p:spPr>
        <p:txBody>
          <a:bodyPr/>
          <a:lstStyle/>
          <a:p>
            <a:pPr>
              <a:defRPr/>
            </a:pPr>
            <a:endParaRPr lang="en-US" sz="1984">
              <a:latin typeface="Palatino" pitchFamily="18" charset="0"/>
            </a:endParaRPr>
          </a:p>
        </p:txBody>
      </p:sp>
      <p:sp>
        <p:nvSpPr>
          <p:cNvPr id="29704" name="Slide Number Placeholder 8"/>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46">
                <a:solidFill>
                  <a:schemeClr val="tx1"/>
                </a:solidFill>
                <a:latin typeface="Palatino" charset="0"/>
                <a:ea typeface="MS PGothic" panose="020B0600070205080204" pitchFamily="34" charset="-128"/>
              </a:defRPr>
            </a:lvl1pPr>
            <a:lvl2pPr marL="818954" indent="-314982" eaLnBrk="0" hangingPunct="0">
              <a:defRPr sz="2646">
                <a:solidFill>
                  <a:schemeClr val="tx1"/>
                </a:solidFill>
                <a:latin typeface="Palatino" charset="0"/>
                <a:ea typeface="MS PGothic" panose="020B0600070205080204" pitchFamily="34" charset="-128"/>
              </a:defRPr>
            </a:lvl2pPr>
            <a:lvl3pPr marL="1259929" indent="-251986" eaLnBrk="0" hangingPunct="0">
              <a:defRPr sz="2646">
                <a:solidFill>
                  <a:schemeClr val="tx1"/>
                </a:solidFill>
                <a:latin typeface="Palatino" charset="0"/>
                <a:ea typeface="MS PGothic" panose="020B0600070205080204" pitchFamily="34" charset="-128"/>
              </a:defRPr>
            </a:lvl3pPr>
            <a:lvl4pPr marL="1763900" indent="-251986" eaLnBrk="0" hangingPunct="0">
              <a:defRPr sz="2646">
                <a:solidFill>
                  <a:schemeClr val="tx1"/>
                </a:solidFill>
                <a:latin typeface="Palatino" charset="0"/>
                <a:ea typeface="MS PGothic" panose="020B0600070205080204" pitchFamily="34" charset="-128"/>
              </a:defRPr>
            </a:lvl4pPr>
            <a:lvl5pPr marL="2267872" indent="-251986" eaLnBrk="0" hangingPunct="0">
              <a:defRPr sz="2646">
                <a:solidFill>
                  <a:schemeClr val="tx1"/>
                </a:solidFill>
                <a:latin typeface="Palatino" charset="0"/>
                <a:ea typeface="MS PGothic" panose="020B0600070205080204" pitchFamily="34" charset="-128"/>
              </a:defRPr>
            </a:lvl5pPr>
            <a:lvl6pPr marL="2771844" indent="-251986" eaLnBrk="0" fontAlgn="base" hangingPunct="0">
              <a:spcBef>
                <a:spcPct val="0"/>
              </a:spcBef>
              <a:spcAft>
                <a:spcPct val="0"/>
              </a:spcAft>
              <a:defRPr sz="2646">
                <a:solidFill>
                  <a:schemeClr val="tx1"/>
                </a:solidFill>
                <a:latin typeface="Palatino" charset="0"/>
                <a:ea typeface="MS PGothic" panose="020B0600070205080204" pitchFamily="34" charset="-128"/>
              </a:defRPr>
            </a:lvl6pPr>
            <a:lvl7pPr marL="3275815" indent="-251986" eaLnBrk="0" fontAlgn="base" hangingPunct="0">
              <a:spcBef>
                <a:spcPct val="0"/>
              </a:spcBef>
              <a:spcAft>
                <a:spcPct val="0"/>
              </a:spcAft>
              <a:defRPr sz="2646">
                <a:solidFill>
                  <a:schemeClr val="tx1"/>
                </a:solidFill>
                <a:latin typeface="Palatino" charset="0"/>
                <a:ea typeface="MS PGothic" panose="020B0600070205080204" pitchFamily="34" charset="-128"/>
              </a:defRPr>
            </a:lvl7pPr>
            <a:lvl8pPr marL="3779787" indent="-251986" eaLnBrk="0" fontAlgn="base" hangingPunct="0">
              <a:spcBef>
                <a:spcPct val="0"/>
              </a:spcBef>
              <a:spcAft>
                <a:spcPct val="0"/>
              </a:spcAft>
              <a:defRPr sz="2646">
                <a:solidFill>
                  <a:schemeClr val="tx1"/>
                </a:solidFill>
                <a:latin typeface="Palatino" charset="0"/>
                <a:ea typeface="MS PGothic" panose="020B0600070205080204" pitchFamily="34" charset="-128"/>
              </a:defRPr>
            </a:lvl8pPr>
            <a:lvl9pPr marL="4283758" indent="-251986" eaLnBrk="0" fontAlgn="base" hangingPunct="0">
              <a:spcBef>
                <a:spcPct val="0"/>
              </a:spcBef>
              <a:spcAft>
                <a:spcPct val="0"/>
              </a:spcAft>
              <a:defRPr sz="2646">
                <a:solidFill>
                  <a:schemeClr val="tx1"/>
                </a:solidFill>
                <a:latin typeface="Palatino" charset="0"/>
                <a:ea typeface="MS PGothic" panose="020B0600070205080204" pitchFamily="34" charset="-128"/>
              </a:defRPr>
            </a:lvl9pPr>
          </a:lstStyle>
          <a:p>
            <a:pPr eaLnBrk="1" hangingPunct="1"/>
            <a:fld id="{6066DC8B-03CB-49EF-8E3F-F1A5428635EE}" type="slidenum">
              <a:rPr lang="en-US" altLang="en-US" sz="1543">
                <a:latin typeface="Times New Roman" panose="02020603050405020304" pitchFamily="18" charset="0"/>
              </a:rPr>
              <a:pPr eaLnBrk="1" hangingPunct="1"/>
              <a:t>59</a:t>
            </a:fld>
            <a:endParaRPr lang="en-US" altLang="en-US" sz="1543">
              <a:latin typeface="Times New Roman" panose="02020603050405020304" pitchFamily="18" charset="0"/>
            </a:endParaRPr>
          </a:p>
        </p:txBody>
      </p:sp>
    </p:spTree>
    <p:extLst>
      <p:ext uri="{BB962C8B-B14F-4D97-AF65-F5344CB8AC3E}">
        <p14:creationId xmlns:p14="http://schemas.microsoft.com/office/powerpoint/2010/main" val="318531138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B1104-C26E-5747-90FB-2BFE6F3E7CA0}"/>
              </a:ext>
            </a:extLst>
          </p:cNvPr>
          <p:cNvSpPr>
            <a:spLocks noGrp="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What is CUDA</a:t>
            </a:r>
            <a:endParaRPr lang="en-US" dirty="0"/>
          </a:p>
        </p:txBody>
      </p:sp>
      <p:pic>
        <p:nvPicPr>
          <p:cNvPr id="4" name="Picture 3">
            <a:extLst>
              <a:ext uri="{FF2B5EF4-FFF2-40B4-BE49-F238E27FC236}">
                <a16:creationId xmlns:a16="http://schemas.microsoft.com/office/drawing/2014/main" id="{035E4653-8A0D-8F41-A971-8E6B62579FAB}"/>
              </a:ext>
            </a:extLst>
          </p:cNvPr>
          <p:cNvPicPr>
            <a:picLocks noChangeAspect="1"/>
          </p:cNvPicPr>
          <p:nvPr/>
        </p:nvPicPr>
        <p:blipFill>
          <a:blip r:embed="rId2"/>
          <a:stretch>
            <a:fillRect/>
          </a:stretch>
        </p:blipFill>
        <p:spPr>
          <a:xfrm>
            <a:off x="420052" y="2309949"/>
            <a:ext cx="2949825" cy="1625283"/>
          </a:xfrm>
          <a:prstGeom prst="rect">
            <a:avLst/>
          </a:prstGeom>
        </p:spPr>
      </p:pic>
      <p:pic>
        <p:nvPicPr>
          <p:cNvPr id="5" name="Picture 4">
            <a:extLst>
              <a:ext uri="{FF2B5EF4-FFF2-40B4-BE49-F238E27FC236}">
                <a16:creationId xmlns:a16="http://schemas.microsoft.com/office/drawing/2014/main" id="{13E7D05A-FB99-0A47-BEDD-58136C594D43}"/>
              </a:ext>
            </a:extLst>
          </p:cNvPr>
          <p:cNvPicPr>
            <a:picLocks noChangeAspect="1"/>
          </p:cNvPicPr>
          <p:nvPr/>
        </p:nvPicPr>
        <p:blipFill>
          <a:blip r:embed="rId3"/>
          <a:stretch>
            <a:fillRect/>
          </a:stretch>
        </p:blipFill>
        <p:spPr>
          <a:xfrm>
            <a:off x="420052" y="4089854"/>
            <a:ext cx="2949825" cy="1739446"/>
          </a:xfrm>
          <a:prstGeom prst="rect">
            <a:avLst/>
          </a:prstGeom>
        </p:spPr>
      </p:pic>
      <p:pic>
        <p:nvPicPr>
          <p:cNvPr id="6" name="Picture 5">
            <a:extLst>
              <a:ext uri="{FF2B5EF4-FFF2-40B4-BE49-F238E27FC236}">
                <a16:creationId xmlns:a16="http://schemas.microsoft.com/office/drawing/2014/main" id="{73347DB2-29CD-F842-95C4-1BF7591354DD}"/>
              </a:ext>
            </a:extLst>
          </p:cNvPr>
          <p:cNvPicPr>
            <a:picLocks noChangeAspect="1"/>
          </p:cNvPicPr>
          <p:nvPr/>
        </p:nvPicPr>
        <p:blipFill>
          <a:blip r:embed="rId4"/>
          <a:stretch>
            <a:fillRect/>
          </a:stretch>
        </p:blipFill>
        <p:spPr>
          <a:xfrm>
            <a:off x="3563471" y="2309949"/>
            <a:ext cx="2949825" cy="1625283"/>
          </a:xfrm>
          <a:prstGeom prst="rect">
            <a:avLst/>
          </a:prstGeom>
        </p:spPr>
      </p:pic>
      <p:pic>
        <p:nvPicPr>
          <p:cNvPr id="7" name="Picture 6">
            <a:extLst>
              <a:ext uri="{FF2B5EF4-FFF2-40B4-BE49-F238E27FC236}">
                <a16:creationId xmlns:a16="http://schemas.microsoft.com/office/drawing/2014/main" id="{EF352BF7-B317-904C-B7F2-07B6DCE4BF94}"/>
              </a:ext>
            </a:extLst>
          </p:cNvPr>
          <p:cNvPicPr>
            <a:picLocks noChangeAspect="1"/>
          </p:cNvPicPr>
          <p:nvPr/>
        </p:nvPicPr>
        <p:blipFill>
          <a:blip r:embed="rId5"/>
          <a:stretch>
            <a:fillRect/>
          </a:stretch>
        </p:blipFill>
        <p:spPr>
          <a:xfrm>
            <a:off x="3563471" y="4089854"/>
            <a:ext cx="2949825" cy="1739446"/>
          </a:xfrm>
          <a:prstGeom prst="rect">
            <a:avLst/>
          </a:prstGeom>
        </p:spPr>
      </p:pic>
      <p:pic>
        <p:nvPicPr>
          <p:cNvPr id="8" name="Picture 7">
            <a:extLst>
              <a:ext uri="{FF2B5EF4-FFF2-40B4-BE49-F238E27FC236}">
                <a16:creationId xmlns:a16="http://schemas.microsoft.com/office/drawing/2014/main" id="{E4FFCE46-232A-BE47-B399-568836BD322C}"/>
              </a:ext>
            </a:extLst>
          </p:cNvPr>
          <p:cNvPicPr>
            <a:picLocks noChangeAspect="1"/>
          </p:cNvPicPr>
          <p:nvPr/>
        </p:nvPicPr>
        <p:blipFill>
          <a:blip r:embed="rId6"/>
          <a:stretch>
            <a:fillRect/>
          </a:stretch>
        </p:blipFill>
        <p:spPr>
          <a:xfrm>
            <a:off x="6706889" y="2309949"/>
            <a:ext cx="2913937" cy="1625283"/>
          </a:xfrm>
          <a:prstGeom prst="rect">
            <a:avLst/>
          </a:prstGeom>
        </p:spPr>
      </p:pic>
      <p:pic>
        <p:nvPicPr>
          <p:cNvPr id="9" name="Picture 8">
            <a:extLst>
              <a:ext uri="{FF2B5EF4-FFF2-40B4-BE49-F238E27FC236}">
                <a16:creationId xmlns:a16="http://schemas.microsoft.com/office/drawing/2014/main" id="{DCAD90AB-5556-6C4C-9230-9304915AB18D}"/>
              </a:ext>
            </a:extLst>
          </p:cNvPr>
          <p:cNvPicPr>
            <a:picLocks noChangeAspect="1"/>
          </p:cNvPicPr>
          <p:nvPr/>
        </p:nvPicPr>
        <p:blipFill>
          <a:blip r:embed="rId7"/>
          <a:stretch>
            <a:fillRect/>
          </a:stretch>
        </p:blipFill>
        <p:spPr>
          <a:xfrm>
            <a:off x="6706890" y="4089854"/>
            <a:ext cx="2913937" cy="1739446"/>
          </a:xfrm>
          <a:prstGeom prst="rect">
            <a:avLst/>
          </a:prstGeom>
        </p:spPr>
      </p:pic>
      <p:sp>
        <p:nvSpPr>
          <p:cNvPr id="10" name="Rectangle 9">
            <a:extLst>
              <a:ext uri="{FF2B5EF4-FFF2-40B4-BE49-F238E27FC236}">
                <a16:creationId xmlns:a16="http://schemas.microsoft.com/office/drawing/2014/main" id="{D9CBEAAC-435B-EB4F-820B-37798E6BBC7C}"/>
              </a:ext>
            </a:extLst>
          </p:cNvPr>
          <p:cNvSpPr/>
          <p:nvPr/>
        </p:nvSpPr>
        <p:spPr>
          <a:xfrm>
            <a:off x="777984" y="6302743"/>
            <a:ext cx="8842842" cy="369332"/>
          </a:xfrm>
          <a:prstGeom prst="rect">
            <a:avLst/>
          </a:prstGeom>
        </p:spPr>
        <p:txBody>
          <a:bodyPr wrap="square">
            <a:spAutoFit/>
          </a:bodyPr>
          <a:lstStyle/>
          <a:p>
            <a:r>
              <a:rPr lang="en-US" dirty="0">
                <a:solidFill>
                  <a:srgbClr val="B2B2B2"/>
                </a:solidFill>
                <a:latin typeface="NVIDIA-APAC"/>
              </a:rPr>
              <a:t>The NVIDIA Ampere GPU, MIG, Tensor Cores, RT Cores, structural sparsity, and </a:t>
            </a:r>
            <a:r>
              <a:rPr lang="en-US" dirty="0" err="1">
                <a:solidFill>
                  <a:srgbClr val="B2B2B2"/>
                </a:solidFill>
                <a:latin typeface="NVIDIA-APAC"/>
              </a:rPr>
              <a:t>NVLink</a:t>
            </a:r>
            <a:r>
              <a:rPr lang="en-US" dirty="0">
                <a:solidFill>
                  <a:srgbClr val="B2B2B2"/>
                </a:solidFill>
                <a:latin typeface="NVIDIA-APAC"/>
              </a:rPr>
              <a:t>.</a:t>
            </a:r>
            <a:endParaRPr lang="en-US" dirty="0"/>
          </a:p>
        </p:txBody>
      </p:sp>
    </p:spTree>
    <p:extLst>
      <p:ext uri="{BB962C8B-B14F-4D97-AF65-F5344CB8AC3E}">
        <p14:creationId xmlns:p14="http://schemas.microsoft.com/office/powerpoint/2010/main" val="11639084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4"/>
          <p:cNvSpPr>
            <a:spLocks noGrp="1" noChangeArrowheads="1"/>
          </p:cNvSpPr>
          <p:nvPr>
            <p:ph type="body" idx="1"/>
          </p:nvPr>
        </p:nvSpPr>
        <p:spPr>
          <a:xfrm>
            <a:off x="504508" y="1679927"/>
            <a:ext cx="9405846" cy="5559915"/>
          </a:xfrm>
          <a:solidFill>
            <a:schemeClr val="bg1"/>
          </a:solidFill>
        </p:spPr>
        <p:txBody>
          <a:bodyPr>
            <a:normAutofit lnSpcReduction="10000"/>
          </a:bodyPr>
          <a:lstStyle/>
          <a:p>
            <a:pPr eaLnBrk="1" hangingPunct="1">
              <a:buFontTx/>
              <a:buNone/>
            </a:pPr>
            <a:r>
              <a:rPr lang="en-US" altLang="en-US" sz="2205" dirty="0">
                <a:latin typeface="Courier New" panose="02070309020205020404" pitchFamily="49" charset="0"/>
              </a:rPr>
              <a:t>// Compute vector sum C = A+B</a:t>
            </a:r>
          </a:p>
          <a:p>
            <a:pPr eaLnBrk="1" hangingPunct="1">
              <a:buFontTx/>
              <a:buNone/>
            </a:pPr>
            <a:r>
              <a:rPr lang="en-US" altLang="en-US" sz="2205" dirty="0">
                <a:latin typeface="Courier New" panose="02070309020205020404" pitchFamily="49" charset="0"/>
              </a:rPr>
              <a:t>// Each thread performs one pair-wise addition</a:t>
            </a:r>
          </a:p>
          <a:p>
            <a:pPr eaLnBrk="1" hangingPunct="1">
              <a:buFontTx/>
              <a:buNone/>
            </a:pPr>
            <a:r>
              <a:rPr lang="en-US" altLang="en-US" sz="2205" b="1" dirty="0">
                <a:solidFill>
                  <a:schemeClr val="accent2"/>
                </a:solidFill>
                <a:latin typeface="Courier New" panose="02070309020205020404" pitchFamily="49" charset="0"/>
              </a:rPr>
              <a:t>__global__</a:t>
            </a:r>
          </a:p>
          <a:p>
            <a:pPr eaLnBrk="1" hangingPunct="1">
              <a:buFontTx/>
              <a:buNone/>
            </a:pPr>
            <a:r>
              <a:rPr lang="en-US" altLang="en-US" sz="1984" b="1" dirty="0">
                <a:latin typeface="Courier New" panose="02070309020205020404" pitchFamily="49" charset="0"/>
              </a:rPr>
              <a:t>void </a:t>
            </a:r>
            <a:r>
              <a:rPr lang="en-US" altLang="en-US" sz="1984" b="1" dirty="0" err="1">
                <a:latin typeface="Courier New" panose="02070309020205020404" pitchFamily="49" charset="0"/>
              </a:rPr>
              <a:t>vecAddKernel</a:t>
            </a:r>
            <a:r>
              <a:rPr lang="en-US" altLang="en-US" sz="1984" b="1" dirty="0">
                <a:latin typeface="Courier New" panose="02070309020205020404" pitchFamily="49" charset="0"/>
              </a:rPr>
              <a:t>(float* </a:t>
            </a:r>
            <a:r>
              <a:rPr lang="en-US" altLang="en-US" sz="1984" b="1" dirty="0" err="1">
                <a:latin typeface="Courier New" panose="02070309020205020404" pitchFamily="49" charset="0"/>
              </a:rPr>
              <a:t>A_d</a:t>
            </a:r>
            <a:r>
              <a:rPr lang="en-US" altLang="en-US" sz="1984" b="1" dirty="0">
                <a:latin typeface="Courier New" panose="02070309020205020404" pitchFamily="49" charset="0"/>
              </a:rPr>
              <a:t>, float* </a:t>
            </a:r>
            <a:r>
              <a:rPr lang="en-US" altLang="en-US" sz="1984" b="1" dirty="0" err="1">
                <a:latin typeface="Courier New" panose="02070309020205020404" pitchFamily="49" charset="0"/>
              </a:rPr>
              <a:t>B_d</a:t>
            </a:r>
            <a:r>
              <a:rPr lang="en-US" altLang="en-US" sz="1984" b="1" dirty="0">
                <a:latin typeface="Courier New" panose="02070309020205020404" pitchFamily="49" charset="0"/>
              </a:rPr>
              <a:t>, float* </a:t>
            </a:r>
            <a:r>
              <a:rPr lang="en-US" altLang="en-US" sz="1984" b="1" dirty="0" err="1">
                <a:latin typeface="Courier New" panose="02070309020205020404" pitchFamily="49" charset="0"/>
              </a:rPr>
              <a:t>C_d</a:t>
            </a:r>
            <a:r>
              <a:rPr lang="en-US" altLang="en-US" sz="1984" b="1" dirty="0">
                <a:latin typeface="Courier New" panose="02070309020205020404" pitchFamily="49" charset="0"/>
              </a:rPr>
              <a:t>, </a:t>
            </a:r>
            <a:r>
              <a:rPr lang="en-US" altLang="en-US" sz="1984" b="1" dirty="0" err="1">
                <a:latin typeface="Courier New" panose="02070309020205020404" pitchFamily="49" charset="0"/>
              </a:rPr>
              <a:t>int</a:t>
            </a:r>
            <a:r>
              <a:rPr lang="en-US" altLang="en-US" sz="1984" b="1" dirty="0">
                <a:latin typeface="Courier New" panose="02070309020205020404" pitchFamily="49" charset="0"/>
              </a:rPr>
              <a:t> n)</a:t>
            </a:r>
          </a:p>
          <a:p>
            <a:pPr eaLnBrk="1" hangingPunct="1">
              <a:buFontTx/>
              <a:buNone/>
            </a:pPr>
            <a:r>
              <a:rPr lang="en-US" altLang="en-US" sz="1984" b="1" dirty="0">
                <a:latin typeface="Courier New" panose="02070309020205020404" pitchFamily="49" charset="0"/>
              </a:rPr>
              <a:t>{</a:t>
            </a:r>
          </a:p>
          <a:p>
            <a:pPr eaLnBrk="1" hangingPunct="1">
              <a:buFontTx/>
              <a:buNone/>
            </a:pPr>
            <a:r>
              <a:rPr lang="en-US" altLang="en-US" sz="2205" b="1" dirty="0">
                <a:latin typeface="Courier New" panose="02070309020205020404" pitchFamily="49" charset="0"/>
              </a:rPr>
              <a:t>    </a:t>
            </a:r>
            <a:r>
              <a:rPr lang="en-US" altLang="en-US" sz="1984" b="1" dirty="0" err="1">
                <a:latin typeface="Courier New" panose="02070309020205020404" pitchFamily="49" charset="0"/>
              </a:rPr>
              <a:t>int</a:t>
            </a:r>
            <a:r>
              <a:rPr lang="en-US" altLang="en-US" sz="1984" b="1" dirty="0">
                <a:latin typeface="Courier New" panose="02070309020205020404" pitchFamily="49" charset="0"/>
              </a:rPr>
              <a:t> i = </a:t>
            </a:r>
            <a:r>
              <a:rPr lang="en-US" altLang="en-US" sz="1984" b="1" dirty="0" err="1">
                <a:solidFill>
                  <a:schemeClr val="accent2"/>
                </a:solidFill>
                <a:latin typeface="Courier New" panose="02070309020205020404" pitchFamily="49" charset="0"/>
              </a:rPr>
              <a:t>threadIdx.x</a:t>
            </a:r>
            <a:r>
              <a:rPr lang="en-US" altLang="en-US" sz="1984" b="1" dirty="0">
                <a:latin typeface="Courier New" panose="02070309020205020404" pitchFamily="49" charset="0"/>
              </a:rPr>
              <a:t> + </a:t>
            </a:r>
            <a:r>
              <a:rPr lang="en-US" altLang="en-US" sz="1984" b="1" dirty="0" err="1">
                <a:solidFill>
                  <a:schemeClr val="accent2"/>
                </a:solidFill>
                <a:latin typeface="Courier New" panose="02070309020205020404" pitchFamily="49" charset="0"/>
              </a:rPr>
              <a:t>blockDim.x</a:t>
            </a:r>
            <a:r>
              <a:rPr lang="en-US" altLang="en-US" sz="1984" b="1" dirty="0">
                <a:latin typeface="Courier New" panose="02070309020205020404" pitchFamily="49" charset="0"/>
              </a:rPr>
              <a:t> * </a:t>
            </a:r>
            <a:r>
              <a:rPr lang="en-US" altLang="en-US" sz="1984" b="1" dirty="0" err="1">
                <a:solidFill>
                  <a:schemeClr val="accent2"/>
                </a:solidFill>
                <a:latin typeface="Courier New" panose="02070309020205020404" pitchFamily="49" charset="0"/>
              </a:rPr>
              <a:t>blockIdx.x</a:t>
            </a:r>
            <a:r>
              <a:rPr lang="en-US" altLang="en-US" sz="1984" b="1" dirty="0">
                <a:latin typeface="Courier New" panose="02070309020205020404" pitchFamily="49" charset="0"/>
              </a:rPr>
              <a:t>;</a:t>
            </a:r>
          </a:p>
          <a:p>
            <a:pPr eaLnBrk="1" hangingPunct="1">
              <a:buFontTx/>
              <a:buNone/>
            </a:pPr>
            <a:r>
              <a:rPr lang="en-US" altLang="en-US" sz="1984" b="1" dirty="0">
                <a:latin typeface="Courier New" panose="02070309020205020404" pitchFamily="49" charset="0"/>
              </a:rPr>
              <a:t>    if(i&lt;n) </a:t>
            </a:r>
            <a:r>
              <a:rPr lang="en-US" altLang="en-US" sz="1984" b="1" dirty="0" err="1">
                <a:latin typeface="Courier New" panose="02070309020205020404" pitchFamily="49" charset="0"/>
              </a:rPr>
              <a:t>C_d</a:t>
            </a:r>
            <a:r>
              <a:rPr lang="en-US" altLang="en-US" sz="1984" b="1" dirty="0">
                <a:latin typeface="Courier New" panose="02070309020205020404" pitchFamily="49" charset="0"/>
              </a:rPr>
              <a:t>[i] = </a:t>
            </a:r>
            <a:r>
              <a:rPr lang="en-US" altLang="en-US" sz="1984" b="1" dirty="0" err="1">
                <a:latin typeface="Courier New" panose="02070309020205020404" pitchFamily="49" charset="0"/>
              </a:rPr>
              <a:t>A_d</a:t>
            </a:r>
            <a:r>
              <a:rPr lang="en-US" altLang="en-US" sz="1984" b="1" dirty="0">
                <a:latin typeface="Courier New" panose="02070309020205020404" pitchFamily="49" charset="0"/>
              </a:rPr>
              <a:t>[i] + </a:t>
            </a:r>
            <a:r>
              <a:rPr lang="en-US" altLang="en-US" sz="1984" b="1" dirty="0" err="1">
                <a:latin typeface="Courier New" panose="02070309020205020404" pitchFamily="49" charset="0"/>
              </a:rPr>
              <a:t>B_d</a:t>
            </a:r>
            <a:r>
              <a:rPr lang="en-US" altLang="en-US" sz="1984" b="1" dirty="0">
                <a:latin typeface="Courier New" panose="02070309020205020404" pitchFamily="49" charset="0"/>
              </a:rPr>
              <a:t>[i];</a:t>
            </a:r>
          </a:p>
          <a:p>
            <a:pPr eaLnBrk="1" hangingPunct="1">
              <a:buFontTx/>
              <a:buNone/>
            </a:pPr>
            <a:r>
              <a:rPr lang="en-US" altLang="en-US" sz="1984" b="1" dirty="0">
                <a:latin typeface="Courier New" panose="02070309020205020404" pitchFamily="49" charset="0"/>
              </a:rPr>
              <a:t>}</a:t>
            </a:r>
            <a:br>
              <a:rPr lang="en-US" altLang="en-US" sz="2205" b="1" dirty="0">
                <a:latin typeface="Courier New" panose="02070309020205020404" pitchFamily="49" charset="0"/>
              </a:rPr>
            </a:br>
            <a:endParaRPr lang="en-US" altLang="en-US" sz="882" b="1" dirty="0">
              <a:latin typeface="Courier New" panose="02070309020205020404" pitchFamily="49" charset="0"/>
            </a:endParaRPr>
          </a:p>
          <a:p>
            <a:pPr eaLnBrk="1" hangingPunct="1">
              <a:buFontTx/>
              <a:buNone/>
            </a:pPr>
            <a:r>
              <a:rPr lang="en-US" altLang="en-US" sz="2205" b="1" dirty="0" err="1">
                <a:solidFill>
                  <a:schemeClr val="bg1">
                    <a:lumMod val="85000"/>
                  </a:schemeClr>
                </a:solidFill>
                <a:latin typeface="Courier New" panose="02070309020205020404" pitchFamily="49" charset="0"/>
              </a:rPr>
              <a:t>int</a:t>
            </a:r>
            <a:r>
              <a:rPr lang="en-US" altLang="en-US" sz="2205" b="1" dirty="0">
                <a:solidFill>
                  <a:schemeClr val="bg1">
                    <a:lumMod val="85000"/>
                  </a:schemeClr>
                </a:solidFill>
                <a:latin typeface="Courier New" panose="02070309020205020404" pitchFamily="49" charset="0"/>
              </a:rPr>
              <a:t> </a:t>
            </a:r>
            <a:r>
              <a:rPr lang="en-US" altLang="en-US" sz="2205" b="1" dirty="0" err="1">
                <a:solidFill>
                  <a:schemeClr val="bg1">
                    <a:lumMod val="85000"/>
                  </a:schemeClr>
                </a:solidFill>
                <a:latin typeface="Courier New" panose="02070309020205020404" pitchFamily="49" charset="0"/>
              </a:rPr>
              <a:t>vectAdd</a:t>
            </a:r>
            <a:r>
              <a:rPr lang="en-US" altLang="en-US" sz="2205" b="1" dirty="0">
                <a:solidFill>
                  <a:schemeClr val="bg1">
                    <a:lumMod val="85000"/>
                  </a:schemeClr>
                </a:solidFill>
                <a:latin typeface="Courier New" panose="02070309020205020404" pitchFamily="49" charset="0"/>
              </a:rPr>
              <a:t>(float* A, float* B, float* C, </a:t>
            </a:r>
            <a:r>
              <a:rPr lang="en-US" altLang="en-US" sz="2205" b="1" dirty="0" err="1">
                <a:solidFill>
                  <a:schemeClr val="bg1">
                    <a:lumMod val="85000"/>
                  </a:schemeClr>
                </a:solidFill>
                <a:latin typeface="Courier New" panose="02070309020205020404" pitchFamily="49" charset="0"/>
              </a:rPr>
              <a:t>int</a:t>
            </a:r>
            <a:r>
              <a:rPr lang="en-US" altLang="en-US" sz="2205" b="1" dirty="0">
                <a:solidFill>
                  <a:schemeClr val="bg1">
                    <a:lumMod val="85000"/>
                  </a:schemeClr>
                </a:solidFill>
                <a:latin typeface="Courier New" panose="02070309020205020404" pitchFamily="49" charset="0"/>
              </a:rPr>
              <a:t> n)</a:t>
            </a:r>
          </a:p>
          <a:p>
            <a:pPr eaLnBrk="1" hangingPunct="1">
              <a:buFontTx/>
              <a:buNone/>
            </a:pPr>
            <a:r>
              <a:rPr lang="en-US" altLang="en-US" sz="2205" b="1" dirty="0">
                <a:solidFill>
                  <a:schemeClr val="bg1">
                    <a:lumMod val="85000"/>
                  </a:schemeClr>
                </a:solidFill>
                <a:latin typeface="Courier New" panose="02070309020205020404" pitchFamily="49" charset="0"/>
              </a:rPr>
              <a:t>{</a:t>
            </a:r>
          </a:p>
          <a:p>
            <a:pPr eaLnBrk="1" hangingPunct="1">
              <a:buFontTx/>
              <a:buNone/>
            </a:pPr>
            <a:r>
              <a:rPr lang="en-US" altLang="en-US" sz="2205" b="1" dirty="0">
                <a:solidFill>
                  <a:schemeClr val="bg1">
                    <a:lumMod val="85000"/>
                  </a:schemeClr>
                </a:solidFill>
                <a:latin typeface="Courier New" panose="02070309020205020404" pitchFamily="49" charset="0"/>
              </a:rPr>
              <a:t>	  </a:t>
            </a:r>
            <a:r>
              <a:rPr lang="en-US" altLang="en-US" sz="1984" dirty="0">
                <a:solidFill>
                  <a:schemeClr val="bg1">
                    <a:lumMod val="85000"/>
                  </a:schemeClr>
                </a:solidFill>
                <a:latin typeface="Courier New" panose="02070309020205020404" pitchFamily="49" charset="0"/>
              </a:rPr>
              <a:t>// </a:t>
            </a:r>
            <a:r>
              <a:rPr lang="en-US" altLang="en-US" sz="1984" dirty="0" err="1">
                <a:solidFill>
                  <a:schemeClr val="bg1">
                    <a:lumMod val="85000"/>
                  </a:schemeClr>
                </a:solidFill>
                <a:latin typeface="Courier New" panose="02070309020205020404" pitchFamily="49" charset="0"/>
              </a:rPr>
              <a:t>A_d</a:t>
            </a:r>
            <a:r>
              <a:rPr lang="en-US" altLang="en-US" sz="1984" dirty="0">
                <a:solidFill>
                  <a:schemeClr val="bg1">
                    <a:lumMod val="85000"/>
                  </a:schemeClr>
                </a:solidFill>
                <a:latin typeface="Courier New" panose="02070309020205020404" pitchFamily="49" charset="0"/>
              </a:rPr>
              <a:t>, </a:t>
            </a:r>
            <a:r>
              <a:rPr lang="en-US" altLang="en-US" sz="1984" dirty="0" err="1">
                <a:solidFill>
                  <a:schemeClr val="bg1">
                    <a:lumMod val="85000"/>
                  </a:schemeClr>
                </a:solidFill>
                <a:latin typeface="Courier New" panose="02070309020205020404" pitchFamily="49" charset="0"/>
              </a:rPr>
              <a:t>B_d</a:t>
            </a:r>
            <a:r>
              <a:rPr lang="en-US" altLang="en-US" sz="1984" dirty="0">
                <a:solidFill>
                  <a:schemeClr val="bg1">
                    <a:lumMod val="85000"/>
                  </a:schemeClr>
                </a:solidFill>
                <a:latin typeface="Courier New" panose="02070309020205020404" pitchFamily="49" charset="0"/>
              </a:rPr>
              <a:t>, </a:t>
            </a:r>
            <a:r>
              <a:rPr lang="en-US" altLang="en-US" sz="1984" dirty="0" err="1">
                <a:solidFill>
                  <a:schemeClr val="bg1">
                    <a:lumMod val="85000"/>
                  </a:schemeClr>
                </a:solidFill>
                <a:latin typeface="Courier New" panose="02070309020205020404" pitchFamily="49" charset="0"/>
              </a:rPr>
              <a:t>C_d</a:t>
            </a:r>
            <a:r>
              <a:rPr lang="en-US" altLang="en-US" sz="1984" dirty="0">
                <a:solidFill>
                  <a:schemeClr val="bg1">
                    <a:lumMod val="85000"/>
                  </a:schemeClr>
                </a:solidFill>
                <a:latin typeface="Courier New" panose="02070309020205020404" pitchFamily="49" charset="0"/>
              </a:rPr>
              <a:t> allocations and copies omitted</a:t>
            </a:r>
          </a:p>
          <a:p>
            <a:pPr eaLnBrk="1" hangingPunct="1">
              <a:buFontTx/>
              <a:buNone/>
            </a:pPr>
            <a:r>
              <a:rPr lang="en-US" altLang="en-US" sz="1984" b="1" dirty="0">
                <a:solidFill>
                  <a:schemeClr val="bg1">
                    <a:lumMod val="85000"/>
                  </a:schemeClr>
                </a:solidFill>
                <a:latin typeface="Courier New" panose="02070309020205020404" pitchFamily="49" charset="0"/>
              </a:rPr>
              <a:t>    </a:t>
            </a:r>
            <a:r>
              <a:rPr lang="en-US" altLang="en-US" sz="1984" dirty="0">
                <a:solidFill>
                  <a:schemeClr val="bg1">
                    <a:lumMod val="85000"/>
                  </a:schemeClr>
                </a:solidFill>
                <a:latin typeface="Courier New" panose="02070309020205020404" pitchFamily="49" charset="0"/>
              </a:rPr>
              <a:t>// Run ceil(n/256) blocks of 256 threads each</a:t>
            </a:r>
          </a:p>
          <a:p>
            <a:pPr eaLnBrk="1" hangingPunct="1">
              <a:buFontTx/>
              <a:buNone/>
            </a:pPr>
            <a:r>
              <a:rPr lang="en-US" altLang="en-US" sz="1984" b="1" dirty="0">
                <a:solidFill>
                  <a:schemeClr val="bg1">
                    <a:lumMod val="85000"/>
                  </a:schemeClr>
                </a:solidFill>
                <a:latin typeface="Courier New" panose="02070309020205020404" pitchFamily="49" charset="0"/>
              </a:rPr>
              <a:t>    </a:t>
            </a:r>
            <a:r>
              <a:rPr lang="en-US" altLang="en-US" sz="1984" b="1" dirty="0" err="1">
                <a:solidFill>
                  <a:schemeClr val="bg1">
                    <a:lumMod val="85000"/>
                  </a:schemeClr>
                </a:solidFill>
                <a:latin typeface="Courier New" panose="02070309020205020404" pitchFamily="49" charset="0"/>
              </a:rPr>
              <a:t>vecAddKernel</a:t>
            </a:r>
            <a:r>
              <a:rPr lang="en-US" altLang="en-US" sz="1984" b="1" dirty="0">
                <a:solidFill>
                  <a:schemeClr val="bg1">
                    <a:lumMod val="85000"/>
                  </a:schemeClr>
                </a:solidFill>
                <a:latin typeface="Courier New" panose="02070309020205020404" pitchFamily="49" charset="0"/>
              </a:rPr>
              <a:t>&lt;&lt;&lt;ceil(n/256.0), 256&gt;&gt;&gt;(</a:t>
            </a:r>
            <a:r>
              <a:rPr lang="en-US" altLang="en-US" sz="1984" b="1" dirty="0" err="1">
                <a:solidFill>
                  <a:schemeClr val="bg1">
                    <a:lumMod val="85000"/>
                  </a:schemeClr>
                </a:solidFill>
                <a:latin typeface="Courier New" panose="02070309020205020404" pitchFamily="49" charset="0"/>
              </a:rPr>
              <a:t>A_d</a:t>
            </a:r>
            <a:r>
              <a:rPr lang="en-US" altLang="en-US" sz="1984" b="1" dirty="0">
                <a:solidFill>
                  <a:schemeClr val="bg1">
                    <a:lumMod val="85000"/>
                  </a:schemeClr>
                </a:solidFill>
                <a:latin typeface="Courier New" panose="02070309020205020404" pitchFamily="49" charset="0"/>
              </a:rPr>
              <a:t>, </a:t>
            </a:r>
            <a:r>
              <a:rPr lang="en-US" altLang="en-US" sz="1984" b="1" dirty="0" err="1">
                <a:solidFill>
                  <a:schemeClr val="bg1">
                    <a:lumMod val="85000"/>
                  </a:schemeClr>
                </a:solidFill>
                <a:latin typeface="Courier New" panose="02070309020205020404" pitchFamily="49" charset="0"/>
              </a:rPr>
              <a:t>B_d</a:t>
            </a:r>
            <a:r>
              <a:rPr lang="en-US" altLang="en-US" sz="1984" b="1" dirty="0">
                <a:solidFill>
                  <a:schemeClr val="bg1">
                    <a:lumMod val="85000"/>
                  </a:schemeClr>
                </a:solidFill>
                <a:latin typeface="Courier New" panose="02070309020205020404" pitchFamily="49" charset="0"/>
              </a:rPr>
              <a:t>, </a:t>
            </a:r>
            <a:r>
              <a:rPr lang="en-US" altLang="en-US" sz="1984" b="1" dirty="0" err="1">
                <a:solidFill>
                  <a:schemeClr val="bg1">
                    <a:lumMod val="85000"/>
                  </a:schemeClr>
                </a:solidFill>
                <a:latin typeface="Courier New" panose="02070309020205020404" pitchFamily="49" charset="0"/>
              </a:rPr>
              <a:t>C_d</a:t>
            </a:r>
            <a:r>
              <a:rPr lang="en-US" altLang="en-US" sz="1984" b="1" dirty="0">
                <a:solidFill>
                  <a:schemeClr val="bg1">
                    <a:lumMod val="85000"/>
                  </a:schemeClr>
                </a:solidFill>
                <a:latin typeface="Courier New" panose="02070309020205020404" pitchFamily="49" charset="0"/>
              </a:rPr>
              <a:t>, n);</a:t>
            </a:r>
          </a:p>
          <a:p>
            <a:pPr eaLnBrk="1" hangingPunct="1">
              <a:buFontTx/>
              <a:buNone/>
            </a:pPr>
            <a:r>
              <a:rPr lang="en-US" altLang="en-US" sz="2205" b="1" dirty="0">
                <a:solidFill>
                  <a:schemeClr val="bg1">
                    <a:lumMod val="85000"/>
                  </a:schemeClr>
                </a:solidFill>
                <a:latin typeface="Courier New" panose="02070309020205020404" pitchFamily="49" charset="0"/>
              </a:rPr>
              <a:t>}</a:t>
            </a:r>
          </a:p>
        </p:txBody>
      </p:sp>
      <p:sp>
        <p:nvSpPr>
          <p:cNvPr id="40970" name="Rectangle 2"/>
          <p:cNvSpPr>
            <a:spLocks noChangeArrowheads="1"/>
          </p:cNvSpPr>
          <p:nvPr/>
        </p:nvSpPr>
        <p:spPr bwMode="auto">
          <a:xfrm>
            <a:off x="504507" y="1618544"/>
            <a:ext cx="9178220" cy="3149866"/>
          </a:xfrm>
          <a:prstGeom prst="rect">
            <a:avLst/>
          </a:prstGeom>
          <a:solidFill>
            <a:srgbClr val="33CCCC">
              <a:alpha val="20000"/>
            </a:srgbClr>
          </a:solidFill>
          <a:ln w="9525">
            <a:solidFill>
              <a:srgbClr val="000000"/>
            </a:solidFill>
            <a:miter lim="800000"/>
            <a:headEnd/>
            <a:tailEnd/>
          </a:ln>
        </p:spPr>
        <p:txBody>
          <a:bodyPr wrap="none" anchor="ctr"/>
          <a:lstStyle>
            <a:lvl1pPr eaLnBrk="0" hangingPunct="0">
              <a:defRPr sz="2400">
                <a:solidFill>
                  <a:schemeClr val="tx1"/>
                </a:solidFill>
                <a:latin typeface="Palatino" charset="0"/>
                <a:ea typeface="MS PGothic" panose="020B0600070205080204" pitchFamily="34" charset="-128"/>
              </a:defRPr>
            </a:lvl1pPr>
            <a:lvl2pPr marL="742950" indent="-285750" eaLnBrk="0" hangingPunct="0">
              <a:defRPr sz="2400">
                <a:solidFill>
                  <a:schemeClr val="tx1"/>
                </a:solidFill>
                <a:latin typeface="Palatino" charset="0"/>
                <a:ea typeface="MS PGothic" panose="020B0600070205080204" pitchFamily="34" charset="-128"/>
              </a:defRPr>
            </a:lvl2pPr>
            <a:lvl3pPr marL="1143000" indent="-228600" eaLnBrk="0" hangingPunct="0">
              <a:defRPr sz="2400">
                <a:solidFill>
                  <a:schemeClr val="tx1"/>
                </a:solidFill>
                <a:latin typeface="Palatino" charset="0"/>
                <a:ea typeface="MS PGothic" panose="020B0600070205080204" pitchFamily="34" charset="-128"/>
              </a:defRPr>
            </a:lvl3pPr>
            <a:lvl4pPr marL="1600200" indent="-228600" eaLnBrk="0" hangingPunct="0">
              <a:defRPr sz="2400">
                <a:solidFill>
                  <a:schemeClr val="tx1"/>
                </a:solidFill>
                <a:latin typeface="Palatino" charset="0"/>
                <a:ea typeface="MS PGothic" panose="020B0600070205080204" pitchFamily="34" charset="-128"/>
              </a:defRPr>
            </a:lvl4pPr>
            <a:lvl5pPr marL="2057400" indent="-228600" eaLnBrk="0" hangingPunct="0">
              <a:defRPr sz="2400">
                <a:solidFill>
                  <a:schemeClr val="tx1"/>
                </a:solidFill>
                <a:latin typeface="Palatino"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9pPr>
          </a:lstStyle>
          <a:p>
            <a:pPr eaLnBrk="1" hangingPunct="1"/>
            <a:endParaRPr lang="en-US" altLang="en-US" sz="2646"/>
          </a:p>
        </p:txBody>
      </p:sp>
      <p:sp>
        <p:nvSpPr>
          <p:cNvPr id="40964" name="Rectangle 3"/>
          <p:cNvSpPr>
            <a:spLocks noGrp="1" noChangeArrowheads="1"/>
          </p:cNvSpPr>
          <p:nvPr>
            <p:ph type="title"/>
          </p:nvPr>
        </p:nvSpPr>
        <p:spPr/>
        <p:txBody>
          <a:bodyPr/>
          <a:lstStyle/>
          <a:p>
            <a:pPr eaLnBrk="1" hangingPunct="1"/>
            <a:r>
              <a:rPr lang="en-US" altLang="en-US"/>
              <a:t>Example: Vector Addition Kernel</a:t>
            </a:r>
          </a:p>
        </p:txBody>
      </p:sp>
      <p:sp>
        <p:nvSpPr>
          <p:cNvPr id="40969" name="Text Box 9"/>
          <p:cNvSpPr txBox="1">
            <a:spLocks noChangeArrowheads="1"/>
          </p:cNvSpPr>
          <p:nvPr/>
        </p:nvSpPr>
        <p:spPr bwMode="auto">
          <a:xfrm>
            <a:off x="7909485" y="1609057"/>
            <a:ext cx="1773241" cy="431657"/>
          </a:xfrm>
          <a:prstGeom prst="rect">
            <a:avLst/>
          </a:prstGeom>
          <a:solidFill>
            <a:srgbClr val="33CCCC">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Palatino" charset="0"/>
                <a:ea typeface="MS PGothic" panose="020B0600070205080204" pitchFamily="34" charset="-128"/>
              </a:defRPr>
            </a:lvl1pPr>
            <a:lvl2pPr marL="742950" indent="-285750" eaLnBrk="0" hangingPunct="0">
              <a:defRPr sz="2400">
                <a:solidFill>
                  <a:schemeClr val="tx1"/>
                </a:solidFill>
                <a:latin typeface="Palatino" charset="0"/>
                <a:ea typeface="MS PGothic" panose="020B0600070205080204" pitchFamily="34" charset="-128"/>
              </a:defRPr>
            </a:lvl2pPr>
            <a:lvl3pPr marL="1143000" indent="-228600" eaLnBrk="0" hangingPunct="0">
              <a:defRPr sz="2400">
                <a:solidFill>
                  <a:schemeClr val="tx1"/>
                </a:solidFill>
                <a:latin typeface="Palatino" charset="0"/>
                <a:ea typeface="MS PGothic" panose="020B0600070205080204" pitchFamily="34" charset="-128"/>
              </a:defRPr>
            </a:lvl3pPr>
            <a:lvl4pPr marL="1600200" indent="-228600" eaLnBrk="0" hangingPunct="0">
              <a:defRPr sz="2400">
                <a:solidFill>
                  <a:schemeClr val="tx1"/>
                </a:solidFill>
                <a:latin typeface="Palatino" charset="0"/>
                <a:ea typeface="MS PGothic" panose="020B0600070205080204" pitchFamily="34" charset="-128"/>
              </a:defRPr>
            </a:lvl4pPr>
            <a:lvl5pPr marL="2057400" indent="-228600" eaLnBrk="0" hangingPunct="0">
              <a:defRPr sz="2400">
                <a:solidFill>
                  <a:schemeClr val="tx1"/>
                </a:solidFill>
                <a:latin typeface="Palatino"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9pPr>
          </a:lstStyle>
          <a:p>
            <a:pPr algn="r" eaLnBrk="1" hangingPunct="1"/>
            <a:r>
              <a:rPr lang="en-US" altLang="en-US" sz="2205" dirty="0"/>
              <a:t>Device Code</a:t>
            </a:r>
          </a:p>
        </p:txBody>
      </p:sp>
      <p:sp>
        <p:nvSpPr>
          <p:cNvPr id="2" name="十字星 1"/>
          <p:cNvSpPr/>
          <p:nvPr/>
        </p:nvSpPr>
        <p:spPr>
          <a:xfrm>
            <a:off x="2152128" y="2452049"/>
            <a:ext cx="358601" cy="339216"/>
          </a:xfrm>
          <a:prstGeom prst="star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84"/>
          </a:p>
        </p:txBody>
      </p:sp>
      <p:sp>
        <p:nvSpPr>
          <p:cNvPr id="7" name="十字星 6"/>
          <p:cNvSpPr/>
          <p:nvPr/>
        </p:nvSpPr>
        <p:spPr>
          <a:xfrm>
            <a:off x="8164330" y="3618307"/>
            <a:ext cx="358601" cy="339216"/>
          </a:xfrm>
          <a:prstGeom prst="star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84"/>
          </a:p>
        </p:txBody>
      </p:sp>
      <p:sp>
        <p:nvSpPr>
          <p:cNvPr id="8" name="十字星 7"/>
          <p:cNvSpPr/>
          <p:nvPr/>
        </p:nvSpPr>
        <p:spPr>
          <a:xfrm>
            <a:off x="1683896" y="4078405"/>
            <a:ext cx="358601" cy="339216"/>
          </a:xfrm>
          <a:prstGeom prst="star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84"/>
          </a:p>
        </p:txBody>
      </p:sp>
      <p:sp>
        <p:nvSpPr>
          <p:cNvPr id="9" name="矩形 8"/>
          <p:cNvSpPr/>
          <p:nvPr/>
        </p:nvSpPr>
        <p:spPr>
          <a:xfrm>
            <a:off x="1534298" y="3784303"/>
            <a:ext cx="673586" cy="6221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84"/>
          </a:p>
        </p:txBody>
      </p:sp>
      <p:sp>
        <p:nvSpPr>
          <p:cNvPr id="3" name="矩形 2"/>
          <p:cNvSpPr/>
          <p:nvPr/>
        </p:nvSpPr>
        <p:spPr>
          <a:xfrm>
            <a:off x="504507" y="4875022"/>
            <a:ext cx="9178220" cy="236482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984" dirty="0"/>
              <a:t>because not all vector lengths can be expressed as multiples of the block size. </a:t>
            </a:r>
          </a:p>
          <a:p>
            <a:r>
              <a:rPr lang="en-US" altLang="zh-CN" sz="1984" dirty="0"/>
              <a:t>For example, the vector length is 100. Assume that we picked 32 as block size. </a:t>
            </a:r>
          </a:p>
          <a:p>
            <a:r>
              <a:rPr lang="en-US" altLang="zh-CN" sz="1984" dirty="0"/>
              <a:t>Four thread blocks to process all the 100 vector elements. </a:t>
            </a:r>
          </a:p>
          <a:p>
            <a:endParaRPr lang="en-US" altLang="zh-CN" sz="1984" dirty="0"/>
          </a:p>
          <a:p>
            <a:r>
              <a:rPr lang="en-US" altLang="zh-CN" sz="1984" dirty="0"/>
              <a:t>However, the four thread blocks would have 128 threads. </a:t>
            </a:r>
          </a:p>
          <a:p>
            <a:r>
              <a:rPr lang="en-US" altLang="zh-CN" sz="1984" b="1" dirty="0">
                <a:solidFill>
                  <a:srgbClr val="FFFF00"/>
                </a:solidFill>
              </a:rPr>
              <a:t>We need to disable the last 28 threads in thread block 3.</a:t>
            </a:r>
            <a:endParaRPr lang="zh-CN" altLang="en-US" sz="1984" b="1" dirty="0">
              <a:solidFill>
                <a:srgbClr val="FFFF00"/>
              </a:solidFill>
            </a:endParaRPr>
          </a:p>
        </p:txBody>
      </p:sp>
    </p:spTree>
    <p:extLst>
      <p:ext uri="{BB962C8B-B14F-4D97-AF65-F5344CB8AC3E}">
        <p14:creationId xmlns:p14="http://schemas.microsoft.com/office/powerpoint/2010/main" val="2768176254"/>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4"/>
          <p:cNvSpPr>
            <a:spLocks noGrp="1" noChangeArrowheads="1"/>
          </p:cNvSpPr>
          <p:nvPr>
            <p:ph type="body" idx="1"/>
          </p:nvPr>
        </p:nvSpPr>
        <p:spPr>
          <a:xfrm>
            <a:off x="504508" y="1679927"/>
            <a:ext cx="9405846" cy="5559915"/>
          </a:xfrm>
          <a:solidFill>
            <a:schemeClr val="bg1"/>
          </a:solidFill>
        </p:spPr>
        <p:txBody>
          <a:bodyPr>
            <a:normAutofit lnSpcReduction="10000"/>
          </a:bodyPr>
          <a:lstStyle/>
          <a:p>
            <a:pPr eaLnBrk="1" hangingPunct="1">
              <a:buFontTx/>
              <a:buNone/>
            </a:pPr>
            <a:r>
              <a:rPr lang="en-US" altLang="en-US" sz="2205" dirty="0">
                <a:solidFill>
                  <a:schemeClr val="bg1">
                    <a:lumMod val="85000"/>
                  </a:schemeClr>
                </a:solidFill>
                <a:latin typeface="Courier New" panose="02070309020205020404" pitchFamily="49" charset="0"/>
              </a:rPr>
              <a:t>// Compute vector sum C = A+B</a:t>
            </a:r>
          </a:p>
          <a:p>
            <a:pPr eaLnBrk="1" hangingPunct="1">
              <a:buFontTx/>
              <a:buNone/>
            </a:pPr>
            <a:r>
              <a:rPr lang="en-US" altLang="en-US" sz="2205" dirty="0">
                <a:solidFill>
                  <a:schemeClr val="bg1">
                    <a:lumMod val="85000"/>
                  </a:schemeClr>
                </a:solidFill>
                <a:latin typeface="Courier New" panose="02070309020205020404" pitchFamily="49" charset="0"/>
              </a:rPr>
              <a:t>// Each thread performs one pair-wise addition</a:t>
            </a:r>
          </a:p>
          <a:p>
            <a:pPr eaLnBrk="1" hangingPunct="1">
              <a:buFontTx/>
              <a:buNone/>
            </a:pPr>
            <a:r>
              <a:rPr lang="en-US" altLang="en-US" sz="2205" b="1" dirty="0">
                <a:solidFill>
                  <a:schemeClr val="bg1">
                    <a:lumMod val="85000"/>
                  </a:schemeClr>
                </a:solidFill>
                <a:latin typeface="Courier New" panose="02070309020205020404" pitchFamily="49" charset="0"/>
              </a:rPr>
              <a:t>__global__</a:t>
            </a:r>
          </a:p>
          <a:p>
            <a:pPr eaLnBrk="1" hangingPunct="1">
              <a:buFontTx/>
              <a:buNone/>
            </a:pPr>
            <a:r>
              <a:rPr lang="en-US" altLang="en-US" sz="1984" b="1" dirty="0">
                <a:solidFill>
                  <a:schemeClr val="bg1">
                    <a:lumMod val="85000"/>
                  </a:schemeClr>
                </a:solidFill>
                <a:latin typeface="Courier New" panose="02070309020205020404" pitchFamily="49" charset="0"/>
              </a:rPr>
              <a:t>void </a:t>
            </a:r>
            <a:r>
              <a:rPr lang="en-US" altLang="en-US" sz="1984" b="1" dirty="0" err="1">
                <a:solidFill>
                  <a:schemeClr val="bg1">
                    <a:lumMod val="85000"/>
                  </a:schemeClr>
                </a:solidFill>
                <a:latin typeface="Courier New" panose="02070309020205020404" pitchFamily="49" charset="0"/>
              </a:rPr>
              <a:t>vecAddKernel</a:t>
            </a:r>
            <a:r>
              <a:rPr lang="en-US" altLang="en-US" sz="1984" b="1" dirty="0">
                <a:solidFill>
                  <a:schemeClr val="bg1">
                    <a:lumMod val="85000"/>
                  </a:schemeClr>
                </a:solidFill>
                <a:latin typeface="Courier New" panose="02070309020205020404" pitchFamily="49" charset="0"/>
              </a:rPr>
              <a:t>(float* </a:t>
            </a:r>
            <a:r>
              <a:rPr lang="en-US" altLang="en-US" sz="1984" b="1" dirty="0" err="1">
                <a:solidFill>
                  <a:schemeClr val="bg1">
                    <a:lumMod val="85000"/>
                  </a:schemeClr>
                </a:solidFill>
                <a:latin typeface="Courier New" panose="02070309020205020404" pitchFamily="49" charset="0"/>
              </a:rPr>
              <a:t>A_d</a:t>
            </a:r>
            <a:r>
              <a:rPr lang="en-US" altLang="en-US" sz="1984" b="1" dirty="0">
                <a:solidFill>
                  <a:schemeClr val="bg1">
                    <a:lumMod val="85000"/>
                  </a:schemeClr>
                </a:solidFill>
                <a:latin typeface="Courier New" panose="02070309020205020404" pitchFamily="49" charset="0"/>
              </a:rPr>
              <a:t>, float* </a:t>
            </a:r>
            <a:r>
              <a:rPr lang="en-US" altLang="en-US" sz="1984" b="1" dirty="0" err="1">
                <a:solidFill>
                  <a:schemeClr val="bg1">
                    <a:lumMod val="85000"/>
                  </a:schemeClr>
                </a:solidFill>
                <a:latin typeface="Courier New" panose="02070309020205020404" pitchFamily="49" charset="0"/>
              </a:rPr>
              <a:t>B_d</a:t>
            </a:r>
            <a:r>
              <a:rPr lang="en-US" altLang="en-US" sz="1984" b="1" dirty="0">
                <a:solidFill>
                  <a:schemeClr val="bg1">
                    <a:lumMod val="85000"/>
                  </a:schemeClr>
                </a:solidFill>
                <a:latin typeface="Courier New" panose="02070309020205020404" pitchFamily="49" charset="0"/>
              </a:rPr>
              <a:t>, float* </a:t>
            </a:r>
            <a:r>
              <a:rPr lang="en-US" altLang="en-US" sz="1984" b="1" dirty="0" err="1">
                <a:solidFill>
                  <a:schemeClr val="bg1">
                    <a:lumMod val="85000"/>
                  </a:schemeClr>
                </a:solidFill>
                <a:latin typeface="Courier New" panose="02070309020205020404" pitchFamily="49" charset="0"/>
              </a:rPr>
              <a:t>C_d</a:t>
            </a:r>
            <a:r>
              <a:rPr lang="en-US" altLang="en-US" sz="1984" b="1" dirty="0">
                <a:solidFill>
                  <a:schemeClr val="bg1">
                    <a:lumMod val="85000"/>
                  </a:schemeClr>
                </a:solidFill>
                <a:latin typeface="Courier New" panose="02070309020205020404" pitchFamily="49" charset="0"/>
              </a:rPr>
              <a:t>, </a:t>
            </a:r>
            <a:r>
              <a:rPr lang="en-US" altLang="en-US" sz="1984" b="1" dirty="0" err="1">
                <a:solidFill>
                  <a:schemeClr val="bg1">
                    <a:lumMod val="85000"/>
                  </a:schemeClr>
                </a:solidFill>
                <a:latin typeface="Courier New" panose="02070309020205020404" pitchFamily="49" charset="0"/>
              </a:rPr>
              <a:t>int</a:t>
            </a:r>
            <a:r>
              <a:rPr lang="en-US" altLang="en-US" sz="1984" b="1" dirty="0">
                <a:solidFill>
                  <a:schemeClr val="bg1">
                    <a:lumMod val="85000"/>
                  </a:schemeClr>
                </a:solidFill>
                <a:latin typeface="Courier New" panose="02070309020205020404" pitchFamily="49" charset="0"/>
              </a:rPr>
              <a:t> n)</a:t>
            </a:r>
          </a:p>
          <a:p>
            <a:pPr eaLnBrk="1" hangingPunct="1">
              <a:buFontTx/>
              <a:buNone/>
            </a:pPr>
            <a:r>
              <a:rPr lang="en-US" altLang="en-US" sz="1984" b="1" dirty="0">
                <a:solidFill>
                  <a:schemeClr val="bg1">
                    <a:lumMod val="85000"/>
                  </a:schemeClr>
                </a:solidFill>
                <a:latin typeface="Courier New" panose="02070309020205020404" pitchFamily="49" charset="0"/>
              </a:rPr>
              <a:t>{</a:t>
            </a:r>
          </a:p>
          <a:p>
            <a:pPr eaLnBrk="1" hangingPunct="1">
              <a:buFontTx/>
              <a:buNone/>
            </a:pPr>
            <a:r>
              <a:rPr lang="en-US" altLang="en-US" sz="2205" b="1" dirty="0">
                <a:solidFill>
                  <a:schemeClr val="bg1">
                    <a:lumMod val="85000"/>
                  </a:schemeClr>
                </a:solidFill>
                <a:latin typeface="Courier New" panose="02070309020205020404" pitchFamily="49" charset="0"/>
              </a:rPr>
              <a:t>    </a:t>
            </a:r>
            <a:r>
              <a:rPr lang="en-US" altLang="en-US" sz="1984" b="1" dirty="0" err="1">
                <a:solidFill>
                  <a:schemeClr val="bg1">
                    <a:lumMod val="85000"/>
                  </a:schemeClr>
                </a:solidFill>
                <a:latin typeface="Courier New" panose="02070309020205020404" pitchFamily="49" charset="0"/>
              </a:rPr>
              <a:t>int</a:t>
            </a:r>
            <a:r>
              <a:rPr lang="en-US" altLang="en-US" sz="1984" b="1" dirty="0">
                <a:solidFill>
                  <a:schemeClr val="bg1">
                    <a:lumMod val="85000"/>
                  </a:schemeClr>
                </a:solidFill>
                <a:latin typeface="Courier New" panose="02070309020205020404" pitchFamily="49" charset="0"/>
              </a:rPr>
              <a:t> i = </a:t>
            </a:r>
            <a:r>
              <a:rPr lang="en-US" altLang="en-US" sz="1984" b="1" dirty="0" err="1">
                <a:solidFill>
                  <a:schemeClr val="bg1">
                    <a:lumMod val="85000"/>
                  </a:schemeClr>
                </a:solidFill>
                <a:latin typeface="Courier New" panose="02070309020205020404" pitchFamily="49" charset="0"/>
              </a:rPr>
              <a:t>threadIdx.x</a:t>
            </a:r>
            <a:r>
              <a:rPr lang="en-US" altLang="en-US" sz="1984" b="1" dirty="0">
                <a:solidFill>
                  <a:schemeClr val="bg1">
                    <a:lumMod val="85000"/>
                  </a:schemeClr>
                </a:solidFill>
                <a:latin typeface="Courier New" panose="02070309020205020404" pitchFamily="49" charset="0"/>
              </a:rPr>
              <a:t> + </a:t>
            </a:r>
            <a:r>
              <a:rPr lang="en-US" altLang="en-US" sz="1984" b="1" dirty="0" err="1">
                <a:solidFill>
                  <a:schemeClr val="bg1">
                    <a:lumMod val="85000"/>
                  </a:schemeClr>
                </a:solidFill>
                <a:latin typeface="Courier New" panose="02070309020205020404" pitchFamily="49" charset="0"/>
              </a:rPr>
              <a:t>blockDim.x</a:t>
            </a:r>
            <a:r>
              <a:rPr lang="en-US" altLang="en-US" sz="1984" b="1" dirty="0">
                <a:solidFill>
                  <a:schemeClr val="bg1">
                    <a:lumMod val="85000"/>
                  </a:schemeClr>
                </a:solidFill>
                <a:latin typeface="Courier New" panose="02070309020205020404" pitchFamily="49" charset="0"/>
              </a:rPr>
              <a:t> * </a:t>
            </a:r>
            <a:r>
              <a:rPr lang="en-US" altLang="en-US" sz="1984" b="1" dirty="0" err="1">
                <a:solidFill>
                  <a:schemeClr val="bg1">
                    <a:lumMod val="85000"/>
                  </a:schemeClr>
                </a:solidFill>
                <a:latin typeface="Courier New" panose="02070309020205020404" pitchFamily="49" charset="0"/>
              </a:rPr>
              <a:t>blockIdx.x</a:t>
            </a:r>
            <a:r>
              <a:rPr lang="en-US" altLang="en-US" sz="1984" b="1" dirty="0">
                <a:solidFill>
                  <a:schemeClr val="bg1">
                    <a:lumMod val="85000"/>
                  </a:schemeClr>
                </a:solidFill>
                <a:latin typeface="Courier New" panose="02070309020205020404" pitchFamily="49" charset="0"/>
              </a:rPr>
              <a:t>;</a:t>
            </a:r>
          </a:p>
          <a:p>
            <a:pPr eaLnBrk="1" hangingPunct="1">
              <a:buFontTx/>
              <a:buNone/>
            </a:pPr>
            <a:r>
              <a:rPr lang="en-US" altLang="en-US" sz="1984" b="1" dirty="0">
                <a:solidFill>
                  <a:schemeClr val="bg1">
                    <a:lumMod val="85000"/>
                  </a:schemeClr>
                </a:solidFill>
                <a:latin typeface="Courier New" panose="02070309020205020404" pitchFamily="49" charset="0"/>
              </a:rPr>
              <a:t>    if(i&lt;n) </a:t>
            </a:r>
            <a:r>
              <a:rPr lang="en-US" altLang="en-US" sz="1984" b="1" dirty="0" err="1">
                <a:solidFill>
                  <a:schemeClr val="bg1">
                    <a:lumMod val="85000"/>
                  </a:schemeClr>
                </a:solidFill>
                <a:latin typeface="Courier New" panose="02070309020205020404" pitchFamily="49" charset="0"/>
              </a:rPr>
              <a:t>C_d</a:t>
            </a:r>
            <a:r>
              <a:rPr lang="en-US" altLang="en-US" sz="1984" b="1" dirty="0">
                <a:solidFill>
                  <a:schemeClr val="bg1">
                    <a:lumMod val="85000"/>
                  </a:schemeClr>
                </a:solidFill>
                <a:latin typeface="Courier New" panose="02070309020205020404" pitchFamily="49" charset="0"/>
              </a:rPr>
              <a:t>[i] = </a:t>
            </a:r>
            <a:r>
              <a:rPr lang="en-US" altLang="en-US" sz="1984" b="1" dirty="0" err="1">
                <a:solidFill>
                  <a:schemeClr val="bg1">
                    <a:lumMod val="85000"/>
                  </a:schemeClr>
                </a:solidFill>
                <a:latin typeface="Courier New" panose="02070309020205020404" pitchFamily="49" charset="0"/>
              </a:rPr>
              <a:t>A_d</a:t>
            </a:r>
            <a:r>
              <a:rPr lang="en-US" altLang="en-US" sz="1984" b="1" dirty="0">
                <a:solidFill>
                  <a:schemeClr val="bg1">
                    <a:lumMod val="85000"/>
                  </a:schemeClr>
                </a:solidFill>
                <a:latin typeface="Courier New" panose="02070309020205020404" pitchFamily="49" charset="0"/>
              </a:rPr>
              <a:t>[i] + </a:t>
            </a:r>
            <a:r>
              <a:rPr lang="en-US" altLang="en-US" sz="1984" b="1" dirty="0" err="1">
                <a:solidFill>
                  <a:schemeClr val="bg1">
                    <a:lumMod val="85000"/>
                  </a:schemeClr>
                </a:solidFill>
                <a:latin typeface="Courier New" panose="02070309020205020404" pitchFamily="49" charset="0"/>
              </a:rPr>
              <a:t>B_d</a:t>
            </a:r>
            <a:r>
              <a:rPr lang="en-US" altLang="en-US" sz="1984" b="1" dirty="0">
                <a:solidFill>
                  <a:schemeClr val="bg1">
                    <a:lumMod val="85000"/>
                  </a:schemeClr>
                </a:solidFill>
                <a:latin typeface="Courier New" panose="02070309020205020404" pitchFamily="49" charset="0"/>
              </a:rPr>
              <a:t>[i];</a:t>
            </a:r>
          </a:p>
          <a:p>
            <a:pPr eaLnBrk="1" hangingPunct="1">
              <a:buFontTx/>
              <a:buNone/>
            </a:pPr>
            <a:r>
              <a:rPr lang="en-US" altLang="en-US" sz="1984" b="1" dirty="0">
                <a:solidFill>
                  <a:schemeClr val="bg1">
                    <a:lumMod val="85000"/>
                  </a:schemeClr>
                </a:solidFill>
                <a:latin typeface="Courier New" panose="02070309020205020404" pitchFamily="49" charset="0"/>
              </a:rPr>
              <a:t>}</a:t>
            </a:r>
            <a:br>
              <a:rPr lang="en-US" altLang="en-US" sz="2205" b="1" dirty="0">
                <a:latin typeface="Courier New" panose="02070309020205020404" pitchFamily="49" charset="0"/>
              </a:rPr>
            </a:br>
            <a:endParaRPr lang="en-US" altLang="en-US" sz="882" b="1" dirty="0">
              <a:latin typeface="Courier New" panose="02070309020205020404" pitchFamily="49" charset="0"/>
            </a:endParaRPr>
          </a:p>
          <a:p>
            <a:pPr eaLnBrk="1" hangingPunct="1">
              <a:buFontTx/>
              <a:buNone/>
            </a:pPr>
            <a:r>
              <a:rPr lang="en-US" altLang="en-US" sz="2205" b="1" dirty="0" err="1">
                <a:latin typeface="Courier New" panose="02070309020205020404" pitchFamily="49" charset="0"/>
              </a:rPr>
              <a:t>int</a:t>
            </a:r>
            <a:r>
              <a:rPr lang="en-US" altLang="en-US" sz="2205" b="1" dirty="0">
                <a:latin typeface="Courier New" panose="02070309020205020404" pitchFamily="49" charset="0"/>
              </a:rPr>
              <a:t> </a:t>
            </a:r>
            <a:r>
              <a:rPr lang="en-US" altLang="en-US" sz="2205" b="1" dirty="0" err="1">
                <a:latin typeface="Courier New" panose="02070309020205020404" pitchFamily="49" charset="0"/>
              </a:rPr>
              <a:t>vectAdd</a:t>
            </a:r>
            <a:r>
              <a:rPr lang="en-US" altLang="en-US" sz="2205" b="1" dirty="0">
                <a:latin typeface="Courier New" panose="02070309020205020404" pitchFamily="49" charset="0"/>
              </a:rPr>
              <a:t>(float* A, float* B, float* C, </a:t>
            </a:r>
            <a:r>
              <a:rPr lang="en-US" altLang="en-US" sz="2205" b="1" dirty="0" err="1">
                <a:latin typeface="Courier New" panose="02070309020205020404" pitchFamily="49" charset="0"/>
              </a:rPr>
              <a:t>int</a:t>
            </a:r>
            <a:r>
              <a:rPr lang="en-US" altLang="en-US" sz="2205" b="1" dirty="0">
                <a:latin typeface="Courier New" panose="02070309020205020404" pitchFamily="49" charset="0"/>
              </a:rPr>
              <a:t> n)</a:t>
            </a:r>
          </a:p>
          <a:p>
            <a:pPr eaLnBrk="1" hangingPunct="1">
              <a:buFontTx/>
              <a:buNone/>
            </a:pPr>
            <a:r>
              <a:rPr lang="en-US" altLang="en-US" sz="2205" b="1" dirty="0">
                <a:latin typeface="Courier New" panose="02070309020205020404" pitchFamily="49" charset="0"/>
              </a:rPr>
              <a:t>{</a:t>
            </a:r>
          </a:p>
          <a:p>
            <a:pPr eaLnBrk="1" hangingPunct="1">
              <a:buFontTx/>
              <a:buNone/>
            </a:pPr>
            <a:r>
              <a:rPr lang="en-US" altLang="en-US" sz="2205" b="1" dirty="0">
                <a:latin typeface="Courier New" panose="02070309020205020404" pitchFamily="49" charset="0"/>
              </a:rPr>
              <a:t>	  </a:t>
            </a:r>
            <a:r>
              <a:rPr lang="en-US" altLang="en-US" sz="1984" dirty="0">
                <a:solidFill>
                  <a:schemeClr val="accent5">
                    <a:lumMod val="75000"/>
                  </a:schemeClr>
                </a:solidFill>
                <a:latin typeface="Courier New" panose="02070309020205020404" pitchFamily="49" charset="0"/>
              </a:rPr>
              <a:t>// </a:t>
            </a:r>
            <a:r>
              <a:rPr lang="en-US" altLang="en-US" sz="1984" dirty="0" err="1">
                <a:solidFill>
                  <a:schemeClr val="accent5">
                    <a:lumMod val="75000"/>
                  </a:schemeClr>
                </a:solidFill>
                <a:latin typeface="Courier New" panose="02070309020205020404" pitchFamily="49" charset="0"/>
              </a:rPr>
              <a:t>A_d</a:t>
            </a:r>
            <a:r>
              <a:rPr lang="en-US" altLang="en-US" sz="1984" dirty="0">
                <a:solidFill>
                  <a:schemeClr val="accent5">
                    <a:lumMod val="75000"/>
                  </a:schemeClr>
                </a:solidFill>
                <a:latin typeface="Courier New" panose="02070309020205020404" pitchFamily="49" charset="0"/>
              </a:rPr>
              <a:t>, </a:t>
            </a:r>
            <a:r>
              <a:rPr lang="en-US" altLang="en-US" sz="1984" dirty="0" err="1">
                <a:solidFill>
                  <a:schemeClr val="accent5">
                    <a:lumMod val="75000"/>
                  </a:schemeClr>
                </a:solidFill>
                <a:latin typeface="Courier New" panose="02070309020205020404" pitchFamily="49" charset="0"/>
              </a:rPr>
              <a:t>B_d</a:t>
            </a:r>
            <a:r>
              <a:rPr lang="en-US" altLang="en-US" sz="1984" dirty="0">
                <a:solidFill>
                  <a:schemeClr val="accent5">
                    <a:lumMod val="75000"/>
                  </a:schemeClr>
                </a:solidFill>
                <a:latin typeface="Courier New" panose="02070309020205020404" pitchFamily="49" charset="0"/>
              </a:rPr>
              <a:t>, </a:t>
            </a:r>
            <a:r>
              <a:rPr lang="en-US" altLang="en-US" sz="1984" dirty="0" err="1">
                <a:solidFill>
                  <a:schemeClr val="accent5">
                    <a:lumMod val="75000"/>
                  </a:schemeClr>
                </a:solidFill>
                <a:latin typeface="Courier New" panose="02070309020205020404" pitchFamily="49" charset="0"/>
              </a:rPr>
              <a:t>C_d</a:t>
            </a:r>
            <a:r>
              <a:rPr lang="en-US" altLang="en-US" sz="1984" dirty="0">
                <a:solidFill>
                  <a:schemeClr val="accent5">
                    <a:lumMod val="75000"/>
                  </a:schemeClr>
                </a:solidFill>
                <a:latin typeface="Courier New" panose="02070309020205020404" pitchFamily="49" charset="0"/>
              </a:rPr>
              <a:t> allocations and copies omitted</a:t>
            </a:r>
          </a:p>
          <a:p>
            <a:pPr eaLnBrk="1" hangingPunct="1">
              <a:buFontTx/>
              <a:buNone/>
            </a:pPr>
            <a:r>
              <a:rPr lang="en-US" altLang="en-US" sz="1984" b="1" dirty="0">
                <a:solidFill>
                  <a:schemeClr val="accent5">
                    <a:lumMod val="75000"/>
                  </a:schemeClr>
                </a:solidFill>
                <a:latin typeface="Courier New" panose="02070309020205020404" pitchFamily="49" charset="0"/>
              </a:rPr>
              <a:t>    </a:t>
            </a:r>
            <a:r>
              <a:rPr lang="en-US" altLang="en-US" sz="1984" dirty="0">
                <a:solidFill>
                  <a:schemeClr val="accent5">
                    <a:lumMod val="75000"/>
                  </a:schemeClr>
                </a:solidFill>
                <a:latin typeface="Courier New" panose="02070309020205020404" pitchFamily="49" charset="0"/>
              </a:rPr>
              <a:t>// Run ceil(n/256) blocks of 256 threads each</a:t>
            </a:r>
          </a:p>
          <a:p>
            <a:pPr eaLnBrk="1" hangingPunct="1">
              <a:buFontTx/>
              <a:buNone/>
            </a:pPr>
            <a:r>
              <a:rPr lang="en-US" altLang="en-US" sz="1984" b="1" dirty="0">
                <a:solidFill>
                  <a:schemeClr val="accent2"/>
                </a:solidFill>
                <a:latin typeface="Courier New" panose="02070309020205020404" pitchFamily="49" charset="0"/>
              </a:rPr>
              <a:t>    </a:t>
            </a:r>
            <a:r>
              <a:rPr lang="en-US" altLang="en-US" sz="1984" b="1" dirty="0" err="1">
                <a:solidFill>
                  <a:schemeClr val="accent2"/>
                </a:solidFill>
                <a:latin typeface="Courier New" panose="02070309020205020404" pitchFamily="49" charset="0"/>
              </a:rPr>
              <a:t>vecAddKernel</a:t>
            </a:r>
            <a:r>
              <a:rPr lang="en-US" altLang="en-US" sz="1984" b="1" dirty="0">
                <a:solidFill>
                  <a:schemeClr val="accent2"/>
                </a:solidFill>
                <a:latin typeface="Courier New" panose="02070309020205020404" pitchFamily="49" charset="0"/>
              </a:rPr>
              <a:t>&lt;&lt;&lt;ceil(n/256.0), 256&gt;&gt;&gt;</a:t>
            </a:r>
            <a:r>
              <a:rPr lang="en-US" altLang="en-US" sz="1984" b="1" dirty="0">
                <a:latin typeface="Courier New" panose="02070309020205020404" pitchFamily="49" charset="0"/>
              </a:rPr>
              <a:t>(</a:t>
            </a:r>
            <a:r>
              <a:rPr lang="en-US" altLang="en-US" sz="1984" b="1" dirty="0" err="1">
                <a:latin typeface="Courier New" panose="02070309020205020404" pitchFamily="49" charset="0"/>
              </a:rPr>
              <a:t>A_d</a:t>
            </a:r>
            <a:r>
              <a:rPr lang="en-US" altLang="en-US" sz="1984" b="1" dirty="0">
                <a:latin typeface="Courier New" panose="02070309020205020404" pitchFamily="49" charset="0"/>
              </a:rPr>
              <a:t>, </a:t>
            </a:r>
            <a:r>
              <a:rPr lang="en-US" altLang="en-US" sz="1984" b="1" dirty="0" err="1">
                <a:latin typeface="Courier New" panose="02070309020205020404" pitchFamily="49" charset="0"/>
              </a:rPr>
              <a:t>B_d</a:t>
            </a:r>
            <a:r>
              <a:rPr lang="en-US" altLang="en-US" sz="1984" b="1" dirty="0">
                <a:latin typeface="Courier New" panose="02070309020205020404" pitchFamily="49" charset="0"/>
              </a:rPr>
              <a:t>, </a:t>
            </a:r>
            <a:r>
              <a:rPr lang="en-US" altLang="en-US" sz="1984" b="1" dirty="0" err="1">
                <a:latin typeface="Courier New" panose="02070309020205020404" pitchFamily="49" charset="0"/>
              </a:rPr>
              <a:t>C_d</a:t>
            </a:r>
            <a:r>
              <a:rPr lang="en-US" altLang="en-US" sz="1984" b="1" dirty="0">
                <a:latin typeface="Courier New" panose="02070309020205020404" pitchFamily="49" charset="0"/>
              </a:rPr>
              <a:t>, n);</a:t>
            </a:r>
          </a:p>
          <a:p>
            <a:pPr eaLnBrk="1" hangingPunct="1">
              <a:buFontTx/>
              <a:buNone/>
            </a:pPr>
            <a:r>
              <a:rPr lang="en-US" altLang="en-US" sz="2205" b="1" dirty="0">
                <a:latin typeface="Courier New" panose="02070309020205020404" pitchFamily="49" charset="0"/>
              </a:rPr>
              <a:t>}</a:t>
            </a:r>
          </a:p>
        </p:txBody>
      </p:sp>
      <p:sp>
        <p:nvSpPr>
          <p:cNvPr id="40970" name="Rectangle 2"/>
          <p:cNvSpPr>
            <a:spLocks noChangeArrowheads="1"/>
          </p:cNvSpPr>
          <p:nvPr/>
        </p:nvSpPr>
        <p:spPr bwMode="auto">
          <a:xfrm>
            <a:off x="504508" y="4681183"/>
            <a:ext cx="9178220" cy="2558659"/>
          </a:xfrm>
          <a:prstGeom prst="rect">
            <a:avLst/>
          </a:prstGeom>
          <a:solidFill>
            <a:srgbClr val="33CCCC">
              <a:alpha val="20000"/>
            </a:srgbClr>
          </a:solidFill>
          <a:ln w="9525">
            <a:solidFill>
              <a:srgbClr val="000000"/>
            </a:solidFill>
            <a:miter lim="800000"/>
            <a:headEnd/>
            <a:tailEnd/>
          </a:ln>
        </p:spPr>
        <p:txBody>
          <a:bodyPr wrap="none" anchor="ctr"/>
          <a:lstStyle>
            <a:lvl1pPr eaLnBrk="0" hangingPunct="0">
              <a:defRPr sz="2400">
                <a:solidFill>
                  <a:schemeClr val="tx1"/>
                </a:solidFill>
                <a:latin typeface="Palatino" charset="0"/>
                <a:ea typeface="MS PGothic" panose="020B0600070205080204" pitchFamily="34" charset="-128"/>
              </a:defRPr>
            </a:lvl1pPr>
            <a:lvl2pPr marL="742950" indent="-285750" eaLnBrk="0" hangingPunct="0">
              <a:defRPr sz="2400">
                <a:solidFill>
                  <a:schemeClr val="tx1"/>
                </a:solidFill>
                <a:latin typeface="Palatino" charset="0"/>
                <a:ea typeface="MS PGothic" panose="020B0600070205080204" pitchFamily="34" charset="-128"/>
              </a:defRPr>
            </a:lvl2pPr>
            <a:lvl3pPr marL="1143000" indent="-228600" eaLnBrk="0" hangingPunct="0">
              <a:defRPr sz="2400">
                <a:solidFill>
                  <a:schemeClr val="tx1"/>
                </a:solidFill>
                <a:latin typeface="Palatino" charset="0"/>
                <a:ea typeface="MS PGothic" panose="020B0600070205080204" pitchFamily="34" charset="-128"/>
              </a:defRPr>
            </a:lvl3pPr>
            <a:lvl4pPr marL="1600200" indent="-228600" eaLnBrk="0" hangingPunct="0">
              <a:defRPr sz="2400">
                <a:solidFill>
                  <a:schemeClr val="tx1"/>
                </a:solidFill>
                <a:latin typeface="Palatino" charset="0"/>
                <a:ea typeface="MS PGothic" panose="020B0600070205080204" pitchFamily="34" charset="-128"/>
              </a:defRPr>
            </a:lvl4pPr>
            <a:lvl5pPr marL="2057400" indent="-228600" eaLnBrk="0" hangingPunct="0">
              <a:defRPr sz="2400">
                <a:solidFill>
                  <a:schemeClr val="tx1"/>
                </a:solidFill>
                <a:latin typeface="Palatino"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9pPr>
          </a:lstStyle>
          <a:p>
            <a:pPr eaLnBrk="1" hangingPunct="1"/>
            <a:endParaRPr lang="en-US" altLang="en-US" sz="2646"/>
          </a:p>
        </p:txBody>
      </p:sp>
      <p:sp>
        <p:nvSpPr>
          <p:cNvPr id="40964" name="Rectangle 3"/>
          <p:cNvSpPr>
            <a:spLocks noGrp="1" noChangeArrowheads="1"/>
          </p:cNvSpPr>
          <p:nvPr>
            <p:ph type="title"/>
          </p:nvPr>
        </p:nvSpPr>
        <p:spPr/>
        <p:txBody>
          <a:bodyPr/>
          <a:lstStyle/>
          <a:p>
            <a:pPr eaLnBrk="1" hangingPunct="1"/>
            <a:r>
              <a:rPr lang="en-US" altLang="en-US"/>
              <a:t>Example: Vector Addition Kernel</a:t>
            </a:r>
          </a:p>
        </p:txBody>
      </p:sp>
      <p:sp>
        <p:nvSpPr>
          <p:cNvPr id="40969" name="Text Box 9"/>
          <p:cNvSpPr txBox="1">
            <a:spLocks noChangeArrowheads="1"/>
          </p:cNvSpPr>
          <p:nvPr/>
        </p:nvSpPr>
        <p:spPr bwMode="auto">
          <a:xfrm>
            <a:off x="8162760" y="6798796"/>
            <a:ext cx="1519967" cy="431657"/>
          </a:xfrm>
          <a:prstGeom prst="rect">
            <a:avLst/>
          </a:prstGeom>
          <a:solidFill>
            <a:srgbClr val="33CCCC">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Palatino" charset="0"/>
                <a:ea typeface="MS PGothic" panose="020B0600070205080204" pitchFamily="34" charset="-128"/>
              </a:defRPr>
            </a:lvl1pPr>
            <a:lvl2pPr marL="742950" indent="-285750" eaLnBrk="0" hangingPunct="0">
              <a:defRPr sz="2400">
                <a:solidFill>
                  <a:schemeClr val="tx1"/>
                </a:solidFill>
                <a:latin typeface="Palatino" charset="0"/>
                <a:ea typeface="MS PGothic" panose="020B0600070205080204" pitchFamily="34" charset="-128"/>
              </a:defRPr>
            </a:lvl2pPr>
            <a:lvl3pPr marL="1143000" indent="-228600" eaLnBrk="0" hangingPunct="0">
              <a:defRPr sz="2400">
                <a:solidFill>
                  <a:schemeClr val="tx1"/>
                </a:solidFill>
                <a:latin typeface="Palatino" charset="0"/>
                <a:ea typeface="MS PGothic" panose="020B0600070205080204" pitchFamily="34" charset="-128"/>
              </a:defRPr>
            </a:lvl3pPr>
            <a:lvl4pPr marL="1600200" indent="-228600" eaLnBrk="0" hangingPunct="0">
              <a:defRPr sz="2400">
                <a:solidFill>
                  <a:schemeClr val="tx1"/>
                </a:solidFill>
                <a:latin typeface="Palatino" charset="0"/>
                <a:ea typeface="MS PGothic" panose="020B0600070205080204" pitchFamily="34" charset="-128"/>
              </a:defRPr>
            </a:lvl4pPr>
            <a:lvl5pPr marL="2057400" indent="-228600" eaLnBrk="0" hangingPunct="0">
              <a:defRPr sz="2400">
                <a:solidFill>
                  <a:schemeClr val="tx1"/>
                </a:solidFill>
                <a:latin typeface="Palatino"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9pPr>
          </a:lstStyle>
          <a:p>
            <a:pPr algn="r" eaLnBrk="1" hangingPunct="1"/>
            <a:r>
              <a:rPr lang="en-US" altLang="zh-CN" sz="2205" dirty="0"/>
              <a:t>Host</a:t>
            </a:r>
            <a:r>
              <a:rPr lang="en-US" altLang="en-US" sz="2205" dirty="0"/>
              <a:t> Code</a:t>
            </a:r>
          </a:p>
        </p:txBody>
      </p:sp>
      <p:sp>
        <p:nvSpPr>
          <p:cNvPr id="6" name="矩形 5"/>
          <p:cNvSpPr/>
          <p:nvPr/>
        </p:nvSpPr>
        <p:spPr>
          <a:xfrm>
            <a:off x="504507" y="1679928"/>
            <a:ext cx="9178220" cy="28752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5" dirty="0"/>
              <a:t>当宿主（</a:t>
            </a:r>
            <a:r>
              <a:rPr lang="en-US" altLang="zh-CN" sz="2205" dirty="0"/>
              <a:t>Host</a:t>
            </a:r>
            <a:r>
              <a:rPr lang="zh-CN" altLang="en-US" sz="2205" dirty="0"/>
              <a:t>）代码启动一个内核时，它通过执行配置参数（</a:t>
            </a:r>
            <a:r>
              <a:rPr lang="en-US" dirty="0"/>
              <a:t>execution configuration parameters</a:t>
            </a:r>
            <a:r>
              <a:rPr lang="zh-CN" altLang="en-US" sz="2205" dirty="0"/>
              <a:t>）设置网格和线程块的维度。</a:t>
            </a:r>
          </a:p>
          <a:p>
            <a:pPr lvl="1"/>
            <a:endParaRPr lang="zh-CN" altLang="en-US" sz="2205" dirty="0"/>
          </a:p>
          <a:p>
            <a:pPr lvl="1"/>
            <a:r>
              <a:rPr lang="zh-CN" altLang="en-US" sz="2205" dirty="0"/>
              <a:t>第一个配置参数给出了网格中的线程块数量。</a:t>
            </a:r>
          </a:p>
          <a:p>
            <a:pPr lvl="1"/>
            <a:r>
              <a:rPr lang="zh-CN" altLang="en-US" sz="2205" dirty="0"/>
              <a:t>第二个参数指定了每个线程块中的线程数量。</a:t>
            </a:r>
          </a:p>
        </p:txBody>
      </p:sp>
    </p:spTree>
    <p:extLst>
      <p:ext uri="{BB962C8B-B14F-4D97-AF65-F5344CB8AC3E}">
        <p14:creationId xmlns:p14="http://schemas.microsoft.com/office/powerpoint/2010/main" val="220352650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Content </a:t>
            </a:r>
            <a:endParaRPr lang="zh-CN" altLang="en-US" dirty="0"/>
          </a:p>
        </p:txBody>
      </p:sp>
      <p:sp>
        <p:nvSpPr>
          <p:cNvPr id="3" name="内容占位符 2"/>
          <p:cNvSpPr>
            <a:spLocks noGrp="1"/>
          </p:cNvSpPr>
          <p:nvPr>
            <p:ph idx="1"/>
          </p:nvPr>
        </p:nvSpPr>
        <p:spPr/>
        <p:txBody>
          <a:bodyPr/>
          <a:lstStyle/>
          <a:p>
            <a:r>
              <a:rPr lang="en-US" altLang="zh-CN" dirty="0"/>
              <a:t>Data </a:t>
            </a:r>
            <a:r>
              <a:rPr lang="en-US" altLang="en-US" dirty="0"/>
              <a:t>Parallel</a:t>
            </a:r>
            <a:r>
              <a:rPr lang="en-US" altLang="zh-CN" dirty="0"/>
              <a:t>ism</a:t>
            </a:r>
          </a:p>
          <a:p>
            <a:pPr lvl="1"/>
            <a:r>
              <a:rPr lang="en-US" altLang="zh-CN" dirty="0"/>
              <a:t>Example – color to grey conversion</a:t>
            </a:r>
          </a:p>
          <a:p>
            <a:pPr lvl="1"/>
            <a:endParaRPr lang="en-US" altLang="zh-CN" dirty="0"/>
          </a:p>
          <a:p>
            <a:r>
              <a:rPr lang="en-US" altLang="zh-CN" u="sng" dirty="0"/>
              <a:t>CUDA Programming model</a:t>
            </a:r>
          </a:p>
          <a:p>
            <a:pPr lvl="1"/>
            <a:r>
              <a:rPr lang="en-US" altLang="zh-CN" dirty="0"/>
              <a:t>CUDA C Structure</a:t>
            </a:r>
          </a:p>
          <a:p>
            <a:pPr lvl="1"/>
            <a:r>
              <a:rPr lang="en-US" altLang="zh-CN" dirty="0"/>
              <a:t>Example – vector add</a:t>
            </a:r>
          </a:p>
          <a:p>
            <a:pPr lvl="1"/>
            <a:r>
              <a:rPr lang="en-US" altLang="zh-CN" dirty="0"/>
              <a:t>Memory and Data Transfer</a:t>
            </a:r>
          </a:p>
          <a:p>
            <a:pPr lvl="1"/>
            <a:r>
              <a:rPr lang="en-US" altLang="zh-CN" dirty="0"/>
              <a:t>Kernel Function </a:t>
            </a:r>
          </a:p>
          <a:p>
            <a:pPr lvl="1"/>
            <a:r>
              <a:rPr lang="en-US" altLang="zh-CN" u="sng" dirty="0"/>
              <a:t>Kernel Launch</a:t>
            </a:r>
          </a:p>
          <a:p>
            <a:pPr marL="0" indent="0">
              <a:buNone/>
            </a:pPr>
            <a:endParaRPr lang="en-US" altLang="en-US" dirty="0"/>
          </a:p>
          <a:p>
            <a:endParaRPr lang="zh-CN" altLang="en-US" dirty="0"/>
          </a:p>
        </p:txBody>
      </p:sp>
    </p:spTree>
    <p:extLst>
      <p:ext uri="{BB962C8B-B14F-4D97-AF65-F5344CB8AC3E}">
        <p14:creationId xmlns:p14="http://schemas.microsoft.com/office/powerpoint/2010/main" val="25985430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02-15-9780128119860"/>
          <p:cNvPicPr>
            <a:picLocks noGrp="1" noChangeAspect="1"/>
          </p:cNvPicPr>
          <p:nvPr isPhoto="1"/>
        </p:nvPicPr>
        <p:blipFill>
          <a:blip r:embed="rId3" cstate="print">
            <a:lum/>
            <a:extLst>
              <a:ext uri="{28A0092B-C50C-407E-A947-70E740481C1C}">
                <a14:useLocalDpi xmlns:a14="http://schemas.microsoft.com/office/drawing/2010/main" val="0"/>
              </a:ext>
            </a:extLst>
          </a:blip>
          <a:stretch>
            <a:fillRect/>
          </a:stretch>
        </p:blipFill>
        <p:spPr>
          <a:xfrm>
            <a:off x="1037561" y="1375580"/>
            <a:ext cx="7646902" cy="5001100"/>
          </a:xfrm>
          <a:prstGeom prst="rect">
            <a:avLst/>
          </a:prstGeom>
          <a:noFill/>
          <a:ln>
            <a:solidFill>
              <a:srgbClr val="5B9BD5"/>
            </a:solidFill>
          </a:ln>
        </p:spPr>
      </p:pic>
      <p:sp>
        <p:nvSpPr>
          <p:cNvPr id="6" name="Slide Number Placeholder 5"/>
          <p:cNvSpPr>
            <a:spLocks noGrp="1"/>
          </p:cNvSpPr>
          <p:nvPr>
            <p:ph type="sldNum" sz="quarter" idx="12"/>
          </p:nvPr>
        </p:nvSpPr>
        <p:spPr/>
        <p:txBody>
          <a:bodyPr/>
          <a:lstStyle/>
          <a:p>
            <a:fld id="{917ED205-9570-45D2-989D-DD33C90EC77D}" type="slidenum">
              <a:rPr lang="en-IN" smtClean="0"/>
              <a:t>63</a:t>
            </a:fld>
            <a:endParaRPr lang="en-IN"/>
          </a:p>
        </p:txBody>
      </p:sp>
      <p:sp>
        <p:nvSpPr>
          <p:cNvPr id="8" name="Rectangle 3"/>
          <p:cNvSpPr txBox="1">
            <a:spLocks noChangeArrowheads="1"/>
          </p:cNvSpPr>
          <p:nvPr/>
        </p:nvSpPr>
        <p:spPr>
          <a:xfrm>
            <a:off x="693499" y="5111"/>
            <a:ext cx="8693626" cy="146118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IN" altLang="zh-CN" sz="4409" dirty="0"/>
              <a:t>A complete version of the host</a:t>
            </a:r>
            <a:endParaRPr lang="en-US" altLang="en-US" sz="4850" dirty="0"/>
          </a:p>
        </p:txBody>
      </p:sp>
      <p:sp>
        <p:nvSpPr>
          <p:cNvPr id="3" name="圆角矩形 2"/>
          <p:cNvSpPr/>
          <p:nvPr/>
        </p:nvSpPr>
        <p:spPr>
          <a:xfrm>
            <a:off x="3247313" y="4526114"/>
            <a:ext cx="2558659" cy="465211"/>
          </a:xfrm>
          <a:prstGeom prst="roundRect">
            <a:avLst/>
          </a:prstGeom>
          <a:solidFill>
            <a:srgbClr val="FF0000">
              <a:alpha val="12157"/>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84"/>
          </a:p>
        </p:txBody>
      </p:sp>
    </p:spTree>
    <p:extLst>
      <p:ext uri="{BB962C8B-B14F-4D97-AF65-F5344CB8AC3E}">
        <p14:creationId xmlns:p14="http://schemas.microsoft.com/office/powerpoint/2010/main" val="39049915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Grp="1" noChangeArrowheads="1"/>
          </p:cNvSpPr>
          <p:nvPr>
            <p:ph type="title"/>
          </p:nvPr>
        </p:nvSpPr>
        <p:spPr/>
        <p:txBody>
          <a:bodyPr/>
          <a:lstStyle/>
          <a:p>
            <a:pPr eaLnBrk="1" hangingPunct="1"/>
            <a:r>
              <a:rPr lang="en-US" altLang="en-US" dirty="0"/>
              <a:t>More on Kernel Launch</a:t>
            </a:r>
          </a:p>
        </p:txBody>
      </p:sp>
      <p:sp>
        <p:nvSpPr>
          <p:cNvPr id="43011" name="Rectangle 4"/>
          <p:cNvSpPr>
            <a:spLocks noGrp="1" noChangeArrowheads="1"/>
          </p:cNvSpPr>
          <p:nvPr>
            <p:ph type="body" idx="1"/>
          </p:nvPr>
        </p:nvSpPr>
        <p:spPr>
          <a:xfrm>
            <a:off x="693499" y="1863671"/>
            <a:ext cx="8658090" cy="4299969"/>
          </a:xfrm>
          <a:solidFill>
            <a:schemeClr val="bg1"/>
          </a:solidFill>
          <a:ln>
            <a:solidFill>
              <a:srgbClr val="5B9BD5"/>
            </a:solidFill>
          </a:ln>
        </p:spPr>
        <p:txBody>
          <a:bodyPr>
            <a:normAutofit/>
          </a:bodyPr>
          <a:lstStyle/>
          <a:p>
            <a:pPr eaLnBrk="1" hangingPunct="1">
              <a:buFontTx/>
              <a:buNone/>
            </a:pPr>
            <a:r>
              <a:rPr lang="en-US" altLang="en-US" sz="1984" b="1" dirty="0" err="1">
                <a:latin typeface="Courier New" panose="02070309020205020404" pitchFamily="49" charset="0"/>
              </a:rPr>
              <a:t>int</a:t>
            </a:r>
            <a:r>
              <a:rPr lang="en-US" altLang="en-US" sz="1984" b="1" dirty="0">
                <a:latin typeface="Courier New" panose="02070309020205020404" pitchFamily="49" charset="0"/>
              </a:rPr>
              <a:t> </a:t>
            </a:r>
            <a:r>
              <a:rPr lang="en-US" altLang="en-US" sz="1984" b="1" dirty="0" err="1">
                <a:latin typeface="Courier New" panose="02070309020205020404" pitchFamily="49" charset="0"/>
              </a:rPr>
              <a:t>vecAdd</a:t>
            </a:r>
            <a:r>
              <a:rPr lang="en-US" altLang="en-US" sz="1984" b="1" dirty="0">
                <a:latin typeface="Courier New" panose="02070309020205020404" pitchFamily="49" charset="0"/>
              </a:rPr>
              <a:t>(float* A, float* B, float* C, </a:t>
            </a:r>
            <a:r>
              <a:rPr lang="en-US" altLang="en-US" sz="1984" b="1" dirty="0" err="1">
                <a:latin typeface="Courier New" panose="02070309020205020404" pitchFamily="49" charset="0"/>
              </a:rPr>
              <a:t>int</a:t>
            </a:r>
            <a:r>
              <a:rPr lang="en-US" altLang="en-US" sz="1984" b="1" dirty="0">
                <a:latin typeface="Courier New" panose="02070309020205020404" pitchFamily="49" charset="0"/>
              </a:rPr>
              <a:t> n)</a:t>
            </a:r>
          </a:p>
          <a:p>
            <a:pPr eaLnBrk="1" hangingPunct="1">
              <a:buFontTx/>
              <a:buNone/>
            </a:pPr>
            <a:r>
              <a:rPr lang="en-US" altLang="en-US" sz="1984" b="1" dirty="0">
                <a:latin typeface="Courier New" panose="02070309020205020404" pitchFamily="49" charset="0"/>
              </a:rPr>
              <a:t>{</a:t>
            </a:r>
          </a:p>
          <a:p>
            <a:pPr eaLnBrk="1" hangingPunct="1">
              <a:buFontTx/>
              <a:buNone/>
            </a:pPr>
            <a:r>
              <a:rPr lang="en-US" altLang="en-US" sz="1984" b="1" dirty="0">
                <a:solidFill>
                  <a:schemeClr val="hlink"/>
                </a:solidFill>
                <a:latin typeface="Courier New" panose="02070309020205020404" pitchFamily="49" charset="0"/>
              </a:rPr>
              <a:t> </a:t>
            </a:r>
            <a:r>
              <a:rPr lang="en-US" altLang="en-US" sz="1984" dirty="0">
                <a:latin typeface="Courier New" panose="02070309020205020404" pitchFamily="49" charset="0"/>
              </a:rPr>
              <a:t>// </a:t>
            </a:r>
            <a:r>
              <a:rPr lang="en-US" altLang="en-US" sz="1984" dirty="0" err="1">
                <a:latin typeface="Courier New" panose="02070309020205020404" pitchFamily="49" charset="0"/>
              </a:rPr>
              <a:t>A_d</a:t>
            </a:r>
            <a:r>
              <a:rPr lang="en-US" altLang="en-US" sz="1984" dirty="0">
                <a:latin typeface="Courier New" panose="02070309020205020404" pitchFamily="49" charset="0"/>
              </a:rPr>
              <a:t>, </a:t>
            </a:r>
            <a:r>
              <a:rPr lang="en-US" altLang="en-US" sz="1984" dirty="0" err="1">
                <a:latin typeface="Courier New" panose="02070309020205020404" pitchFamily="49" charset="0"/>
              </a:rPr>
              <a:t>B_d</a:t>
            </a:r>
            <a:r>
              <a:rPr lang="en-US" altLang="en-US" sz="1984" dirty="0">
                <a:latin typeface="Courier New" panose="02070309020205020404" pitchFamily="49" charset="0"/>
              </a:rPr>
              <a:t>, </a:t>
            </a:r>
            <a:r>
              <a:rPr lang="en-US" altLang="en-US" sz="1984" dirty="0" err="1">
                <a:latin typeface="Courier New" panose="02070309020205020404" pitchFamily="49" charset="0"/>
              </a:rPr>
              <a:t>C_d</a:t>
            </a:r>
            <a:r>
              <a:rPr lang="en-US" altLang="en-US" sz="1984" dirty="0">
                <a:latin typeface="Courier New" panose="02070309020205020404" pitchFamily="49" charset="0"/>
              </a:rPr>
              <a:t> allocations and copies omitted </a:t>
            </a:r>
          </a:p>
          <a:p>
            <a:pPr eaLnBrk="1" hangingPunct="1">
              <a:buFontTx/>
              <a:buNone/>
            </a:pPr>
            <a:r>
              <a:rPr lang="en-US" altLang="en-US" sz="1984" dirty="0">
                <a:latin typeface="Courier New" panose="02070309020205020404" pitchFamily="49" charset="0"/>
              </a:rPr>
              <a:t> // Run ceil(n/256) blocks of 256 threads each</a:t>
            </a:r>
          </a:p>
          <a:p>
            <a:pPr eaLnBrk="1" hangingPunct="1">
              <a:buFontTx/>
              <a:buNone/>
            </a:pPr>
            <a:r>
              <a:rPr lang="en-US" altLang="en-US" sz="1984" b="1" dirty="0">
                <a:solidFill>
                  <a:schemeClr val="accent2"/>
                </a:solidFill>
                <a:latin typeface="Courier New" panose="02070309020205020404" pitchFamily="49" charset="0"/>
              </a:rPr>
              <a:t>  </a:t>
            </a:r>
            <a:r>
              <a:rPr lang="en-US" altLang="en-US" sz="1984" b="1" dirty="0">
                <a:solidFill>
                  <a:schemeClr val="accent5">
                    <a:lumMod val="75000"/>
                  </a:schemeClr>
                </a:solidFill>
                <a:latin typeface="Courier New" panose="02070309020205020404" pitchFamily="49" charset="0"/>
              </a:rPr>
              <a:t>dim3 </a:t>
            </a:r>
            <a:r>
              <a:rPr lang="en-US" altLang="en-US" sz="1984" b="1" dirty="0" err="1">
                <a:solidFill>
                  <a:schemeClr val="accent5">
                    <a:lumMod val="75000"/>
                  </a:schemeClr>
                </a:solidFill>
                <a:latin typeface="Courier New" panose="02070309020205020404" pitchFamily="49" charset="0"/>
              </a:rPr>
              <a:t>DimGrid</a:t>
            </a:r>
            <a:r>
              <a:rPr lang="en-US" altLang="en-US" sz="1984" b="1" dirty="0">
                <a:solidFill>
                  <a:schemeClr val="accent5">
                    <a:lumMod val="75000"/>
                  </a:schemeClr>
                </a:solidFill>
                <a:latin typeface="Courier New" panose="02070309020205020404" pitchFamily="49" charset="0"/>
              </a:rPr>
              <a:t>(n/256, 1, 1);</a:t>
            </a:r>
          </a:p>
          <a:p>
            <a:pPr eaLnBrk="1" hangingPunct="1">
              <a:buFontTx/>
              <a:buNone/>
            </a:pPr>
            <a:r>
              <a:rPr lang="en-US" altLang="en-US" sz="1984" b="1" dirty="0">
                <a:solidFill>
                  <a:schemeClr val="accent5">
                    <a:lumMod val="75000"/>
                  </a:schemeClr>
                </a:solidFill>
                <a:latin typeface="Courier New" panose="02070309020205020404" pitchFamily="49" charset="0"/>
              </a:rPr>
              <a:t>  if (n%256) </a:t>
            </a:r>
            <a:r>
              <a:rPr lang="en-US" altLang="en-US" sz="1984" b="1" dirty="0" err="1">
                <a:solidFill>
                  <a:schemeClr val="accent5">
                    <a:lumMod val="75000"/>
                  </a:schemeClr>
                </a:solidFill>
                <a:latin typeface="Courier New" panose="02070309020205020404" pitchFamily="49" charset="0"/>
              </a:rPr>
              <a:t>DimGrid.x</a:t>
            </a:r>
            <a:r>
              <a:rPr lang="en-US" altLang="en-US" sz="1984" b="1" dirty="0">
                <a:solidFill>
                  <a:schemeClr val="accent5">
                    <a:lumMod val="75000"/>
                  </a:schemeClr>
                </a:solidFill>
                <a:latin typeface="Courier New" panose="02070309020205020404" pitchFamily="49" charset="0"/>
              </a:rPr>
              <a:t>++;</a:t>
            </a:r>
          </a:p>
          <a:p>
            <a:pPr eaLnBrk="1" hangingPunct="1">
              <a:buFontTx/>
              <a:buNone/>
            </a:pPr>
            <a:r>
              <a:rPr lang="en-US" altLang="en-US" sz="1984" b="1" dirty="0">
                <a:solidFill>
                  <a:schemeClr val="accent5">
                    <a:lumMod val="75000"/>
                  </a:schemeClr>
                </a:solidFill>
                <a:latin typeface="Courier New" panose="02070309020205020404" pitchFamily="49" charset="0"/>
              </a:rPr>
              <a:t>  dim3 </a:t>
            </a:r>
            <a:r>
              <a:rPr lang="en-US" altLang="en-US" sz="1984" b="1" dirty="0" err="1">
                <a:solidFill>
                  <a:schemeClr val="accent5">
                    <a:lumMod val="75000"/>
                  </a:schemeClr>
                </a:solidFill>
                <a:latin typeface="Courier New" panose="02070309020205020404" pitchFamily="49" charset="0"/>
              </a:rPr>
              <a:t>DimBlock</a:t>
            </a:r>
            <a:r>
              <a:rPr lang="en-US" altLang="en-US" sz="1984" b="1" dirty="0">
                <a:solidFill>
                  <a:schemeClr val="accent5">
                    <a:lumMod val="75000"/>
                  </a:schemeClr>
                </a:solidFill>
                <a:latin typeface="Courier New" panose="02070309020205020404" pitchFamily="49" charset="0"/>
              </a:rPr>
              <a:t>(256, 1, 1);</a:t>
            </a:r>
          </a:p>
          <a:p>
            <a:pPr eaLnBrk="1" hangingPunct="1">
              <a:buFontTx/>
              <a:buNone/>
            </a:pPr>
            <a:endParaRPr lang="en-US" altLang="en-US" sz="1984" b="1" dirty="0">
              <a:solidFill>
                <a:schemeClr val="accent2"/>
              </a:solidFill>
              <a:latin typeface="Courier New" panose="02070309020205020404" pitchFamily="49" charset="0"/>
            </a:endParaRPr>
          </a:p>
          <a:p>
            <a:pPr eaLnBrk="1" hangingPunct="1">
              <a:buFontTx/>
              <a:buNone/>
            </a:pPr>
            <a:r>
              <a:rPr lang="en-US" altLang="en-US" sz="1984" b="1" dirty="0">
                <a:solidFill>
                  <a:schemeClr val="accent2"/>
                </a:solidFill>
                <a:latin typeface="Courier New" panose="02070309020205020404" pitchFamily="49" charset="0"/>
              </a:rPr>
              <a:t>  </a:t>
            </a:r>
            <a:r>
              <a:rPr lang="en-US" altLang="en-US" sz="1984" b="1" dirty="0" err="1">
                <a:solidFill>
                  <a:schemeClr val="accent2"/>
                </a:solidFill>
                <a:latin typeface="Courier New" panose="02070309020205020404" pitchFamily="49" charset="0"/>
              </a:rPr>
              <a:t>vecAddKernel</a:t>
            </a:r>
            <a:r>
              <a:rPr lang="en-US" altLang="en-US" sz="1984" b="1" dirty="0">
                <a:solidFill>
                  <a:schemeClr val="accent2"/>
                </a:solidFill>
                <a:latin typeface="Courier New" panose="02070309020205020404" pitchFamily="49" charset="0"/>
              </a:rPr>
              <a:t>&lt;&lt;&lt;</a:t>
            </a:r>
            <a:r>
              <a:rPr lang="en-US" altLang="en-US" sz="1984" b="1" dirty="0" err="1">
                <a:solidFill>
                  <a:srgbClr val="1D07BF"/>
                </a:solidFill>
                <a:latin typeface="Courier New" panose="02070309020205020404" pitchFamily="49" charset="0"/>
              </a:rPr>
              <a:t>DimGrid,DimBlock</a:t>
            </a:r>
            <a:r>
              <a:rPr lang="en-US" altLang="en-US" sz="1984" b="1" dirty="0">
                <a:solidFill>
                  <a:schemeClr val="accent2"/>
                </a:solidFill>
                <a:latin typeface="Courier New" panose="02070309020205020404" pitchFamily="49" charset="0"/>
              </a:rPr>
              <a:t>&gt;&gt;&gt;</a:t>
            </a:r>
            <a:r>
              <a:rPr lang="en-US" altLang="en-US" sz="1984" b="1" dirty="0">
                <a:latin typeface="Courier New" panose="02070309020205020404" pitchFamily="49" charset="0"/>
              </a:rPr>
              <a:t>(</a:t>
            </a:r>
            <a:r>
              <a:rPr lang="en-US" altLang="en-US" sz="1984" b="1" dirty="0" err="1">
                <a:latin typeface="Courier New" panose="02070309020205020404" pitchFamily="49" charset="0"/>
              </a:rPr>
              <a:t>A_d</a:t>
            </a:r>
            <a:r>
              <a:rPr lang="en-US" altLang="en-US" sz="1984" b="1" dirty="0">
                <a:latin typeface="Courier New" panose="02070309020205020404" pitchFamily="49" charset="0"/>
              </a:rPr>
              <a:t>, </a:t>
            </a:r>
            <a:r>
              <a:rPr lang="en-US" altLang="en-US" sz="1984" b="1" dirty="0" err="1">
                <a:latin typeface="Courier New" panose="02070309020205020404" pitchFamily="49" charset="0"/>
              </a:rPr>
              <a:t>B_d</a:t>
            </a:r>
            <a:r>
              <a:rPr lang="en-US" altLang="en-US" sz="1984" b="1" dirty="0">
                <a:latin typeface="Courier New" panose="02070309020205020404" pitchFamily="49" charset="0"/>
              </a:rPr>
              <a:t>, </a:t>
            </a:r>
            <a:r>
              <a:rPr lang="en-US" altLang="en-US" sz="1984" b="1" dirty="0" err="1">
                <a:latin typeface="Courier New" panose="02070309020205020404" pitchFamily="49" charset="0"/>
              </a:rPr>
              <a:t>C_d</a:t>
            </a:r>
            <a:r>
              <a:rPr lang="en-US" altLang="en-US" sz="1984" b="1" dirty="0">
                <a:latin typeface="Courier New" panose="02070309020205020404" pitchFamily="49" charset="0"/>
              </a:rPr>
              <a:t>, n);</a:t>
            </a:r>
          </a:p>
          <a:p>
            <a:pPr eaLnBrk="1" hangingPunct="1">
              <a:buFontTx/>
              <a:buNone/>
            </a:pPr>
            <a:r>
              <a:rPr lang="en-US" altLang="en-US" sz="1984" b="1" dirty="0">
                <a:latin typeface="Courier New" panose="02070309020205020404" pitchFamily="49" charset="0"/>
              </a:rPr>
              <a:t>}</a:t>
            </a:r>
          </a:p>
          <a:p>
            <a:pPr eaLnBrk="1" hangingPunct="1">
              <a:buFontTx/>
              <a:buNone/>
            </a:pPr>
            <a:endParaRPr lang="en-US" altLang="en-US" sz="1984" b="1" dirty="0">
              <a:latin typeface="Courier New" panose="02070309020205020404" pitchFamily="49" charset="0"/>
            </a:endParaRPr>
          </a:p>
        </p:txBody>
      </p:sp>
      <p:sp>
        <p:nvSpPr>
          <p:cNvPr id="43012" name="Text Box 5"/>
          <p:cNvSpPr txBox="1">
            <a:spLocks noChangeArrowheads="1"/>
          </p:cNvSpPr>
          <p:nvPr/>
        </p:nvSpPr>
        <p:spPr bwMode="auto">
          <a:xfrm>
            <a:off x="7831622" y="5722594"/>
            <a:ext cx="1519967" cy="431657"/>
          </a:xfrm>
          <a:prstGeom prst="rect">
            <a:avLst/>
          </a:prstGeom>
          <a:solidFill>
            <a:srgbClr val="33CCCC">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Palatino" charset="0"/>
                <a:ea typeface="MS PGothic" panose="020B0600070205080204" pitchFamily="34" charset="-128"/>
              </a:defRPr>
            </a:lvl1pPr>
            <a:lvl2pPr marL="742950" indent="-285750" eaLnBrk="0" hangingPunct="0">
              <a:defRPr sz="2400">
                <a:solidFill>
                  <a:schemeClr val="tx1"/>
                </a:solidFill>
                <a:latin typeface="Palatino" charset="0"/>
                <a:ea typeface="MS PGothic" panose="020B0600070205080204" pitchFamily="34" charset="-128"/>
              </a:defRPr>
            </a:lvl2pPr>
            <a:lvl3pPr marL="1143000" indent="-228600" eaLnBrk="0" hangingPunct="0">
              <a:defRPr sz="2400">
                <a:solidFill>
                  <a:schemeClr val="tx1"/>
                </a:solidFill>
                <a:latin typeface="Palatino" charset="0"/>
                <a:ea typeface="MS PGothic" panose="020B0600070205080204" pitchFamily="34" charset="-128"/>
              </a:defRPr>
            </a:lvl3pPr>
            <a:lvl4pPr marL="1600200" indent="-228600" eaLnBrk="0" hangingPunct="0">
              <a:defRPr sz="2400">
                <a:solidFill>
                  <a:schemeClr val="tx1"/>
                </a:solidFill>
                <a:latin typeface="Palatino" charset="0"/>
                <a:ea typeface="MS PGothic" panose="020B0600070205080204" pitchFamily="34" charset="-128"/>
              </a:defRPr>
            </a:lvl4pPr>
            <a:lvl5pPr marL="2057400" indent="-228600" eaLnBrk="0" hangingPunct="0">
              <a:defRPr sz="2400">
                <a:solidFill>
                  <a:schemeClr val="tx1"/>
                </a:solidFill>
                <a:latin typeface="Palatino"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Palatino" charset="0"/>
                <a:ea typeface="MS PGothic" panose="020B0600070205080204" pitchFamily="34" charset="-128"/>
              </a:defRPr>
            </a:lvl9pPr>
          </a:lstStyle>
          <a:p>
            <a:pPr algn="r" eaLnBrk="1" hangingPunct="1"/>
            <a:r>
              <a:rPr lang="en-US" altLang="en-US" sz="2205" dirty="0"/>
              <a:t>Host Code</a:t>
            </a:r>
          </a:p>
        </p:txBody>
      </p:sp>
      <p:sp>
        <p:nvSpPr>
          <p:cNvPr id="43013" name="Slide Number Placeholder 6"/>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46">
                <a:solidFill>
                  <a:schemeClr val="tx1"/>
                </a:solidFill>
                <a:latin typeface="Palatino" charset="0"/>
                <a:ea typeface="MS PGothic" panose="020B0600070205080204" pitchFamily="34" charset="-128"/>
              </a:defRPr>
            </a:lvl1pPr>
            <a:lvl2pPr marL="818954" indent="-314982" eaLnBrk="0" hangingPunct="0">
              <a:defRPr sz="2646">
                <a:solidFill>
                  <a:schemeClr val="tx1"/>
                </a:solidFill>
                <a:latin typeface="Palatino" charset="0"/>
                <a:ea typeface="MS PGothic" panose="020B0600070205080204" pitchFamily="34" charset="-128"/>
              </a:defRPr>
            </a:lvl2pPr>
            <a:lvl3pPr marL="1259929" indent="-251986" eaLnBrk="0" hangingPunct="0">
              <a:defRPr sz="2646">
                <a:solidFill>
                  <a:schemeClr val="tx1"/>
                </a:solidFill>
                <a:latin typeface="Palatino" charset="0"/>
                <a:ea typeface="MS PGothic" panose="020B0600070205080204" pitchFamily="34" charset="-128"/>
              </a:defRPr>
            </a:lvl3pPr>
            <a:lvl4pPr marL="1763900" indent="-251986" eaLnBrk="0" hangingPunct="0">
              <a:defRPr sz="2646">
                <a:solidFill>
                  <a:schemeClr val="tx1"/>
                </a:solidFill>
                <a:latin typeface="Palatino" charset="0"/>
                <a:ea typeface="MS PGothic" panose="020B0600070205080204" pitchFamily="34" charset="-128"/>
              </a:defRPr>
            </a:lvl4pPr>
            <a:lvl5pPr marL="2267872" indent="-251986" eaLnBrk="0" hangingPunct="0">
              <a:defRPr sz="2646">
                <a:solidFill>
                  <a:schemeClr val="tx1"/>
                </a:solidFill>
                <a:latin typeface="Palatino" charset="0"/>
                <a:ea typeface="MS PGothic" panose="020B0600070205080204" pitchFamily="34" charset="-128"/>
              </a:defRPr>
            </a:lvl5pPr>
            <a:lvl6pPr marL="2771844" indent="-251986" eaLnBrk="0" fontAlgn="base" hangingPunct="0">
              <a:spcBef>
                <a:spcPct val="0"/>
              </a:spcBef>
              <a:spcAft>
                <a:spcPct val="0"/>
              </a:spcAft>
              <a:defRPr sz="2646">
                <a:solidFill>
                  <a:schemeClr val="tx1"/>
                </a:solidFill>
                <a:latin typeface="Palatino" charset="0"/>
                <a:ea typeface="MS PGothic" panose="020B0600070205080204" pitchFamily="34" charset="-128"/>
              </a:defRPr>
            </a:lvl6pPr>
            <a:lvl7pPr marL="3275815" indent="-251986" eaLnBrk="0" fontAlgn="base" hangingPunct="0">
              <a:spcBef>
                <a:spcPct val="0"/>
              </a:spcBef>
              <a:spcAft>
                <a:spcPct val="0"/>
              </a:spcAft>
              <a:defRPr sz="2646">
                <a:solidFill>
                  <a:schemeClr val="tx1"/>
                </a:solidFill>
                <a:latin typeface="Palatino" charset="0"/>
                <a:ea typeface="MS PGothic" panose="020B0600070205080204" pitchFamily="34" charset="-128"/>
              </a:defRPr>
            </a:lvl7pPr>
            <a:lvl8pPr marL="3779787" indent="-251986" eaLnBrk="0" fontAlgn="base" hangingPunct="0">
              <a:spcBef>
                <a:spcPct val="0"/>
              </a:spcBef>
              <a:spcAft>
                <a:spcPct val="0"/>
              </a:spcAft>
              <a:defRPr sz="2646">
                <a:solidFill>
                  <a:schemeClr val="tx1"/>
                </a:solidFill>
                <a:latin typeface="Palatino" charset="0"/>
                <a:ea typeface="MS PGothic" panose="020B0600070205080204" pitchFamily="34" charset="-128"/>
              </a:defRPr>
            </a:lvl8pPr>
            <a:lvl9pPr marL="4283758" indent="-251986" eaLnBrk="0" fontAlgn="base" hangingPunct="0">
              <a:spcBef>
                <a:spcPct val="0"/>
              </a:spcBef>
              <a:spcAft>
                <a:spcPct val="0"/>
              </a:spcAft>
              <a:defRPr sz="2646">
                <a:solidFill>
                  <a:schemeClr val="tx1"/>
                </a:solidFill>
                <a:latin typeface="Palatino" charset="0"/>
                <a:ea typeface="MS PGothic" panose="020B0600070205080204" pitchFamily="34" charset="-128"/>
              </a:defRPr>
            </a:lvl9pPr>
          </a:lstStyle>
          <a:p>
            <a:pPr eaLnBrk="1" hangingPunct="1"/>
            <a:fld id="{D20AB098-48A0-48A8-BA16-051877CEF9C1}" type="slidenum">
              <a:rPr lang="en-US" altLang="en-US" sz="1543">
                <a:latin typeface="Times New Roman" panose="02020603050405020304" pitchFamily="18" charset="0"/>
              </a:rPr>
              <a:pPr eaLnBrk="1" hangingPunct="1"/>
              <a:t>64</a:t>
            </a:fld>
            <a:endParaRPr lang="en-US" altLang="en-US" sz="1543">
              <a:latin typeface="Times New Roman" panose="02020603050405020304" pitchFamily="18" charset="0"/>
            </a:endParaRPr>
          </a:p>
        </p:txBody>
      </p:sp>
    </p:spTree>
    <p:extLst>
      <p:ext uri="{BB962C8B-B14F-4D97-AF65-F5344CB8AC3E}">
        <p14:creationId xmlns:p14="http://schemas.microsoft.com/office/powerpoint/2010/main" val="3772193200"/>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17ED205-9570-45D2-989D-DD33C90EC77D}" type="slidenum">
              <a:rPr lang="en-IN" smtClean="0"/>
              <a:t>65</a:t>
            </a:fld>
            <a:endParaRPr lang="en-IN"/>
          </a:p>
        </p:txBody>
      </p:sp>
      <p:sp>
        <p:nvSpPr>
          <p:cNvPr id="8" name="Rectangle 3"/>
          <p:cNvSpPr txBox="1">
            <a:spLocks noChangeArrowheads="1"/>
          </p:cNvSpPr>
          <p:nvPr/>
        </p:nvSpPr>
        <p:spPr>
          <a:xfrm>
            <a:off x="756497" y="251989"/>
            <a:ext cx="9153857" cy="12581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en-US" sz="4850" dirty="0"/>
              <a:t>More </a:t>
            </a:r>
            <a:r>
              <a:rPr lang="en-US" altLang="en-US" sz="4850"/>
              <a:t>on Thread Blocks </a:t>
            </a:r>
            <a:endParaRPr lang="en-US" altLang="en-US" sz="4850" dirty="0"/>
          </a:p>
        </p:txBody>
      </p:sp>
      <p:sp>
        <p:nvSpPr>
          <p:cNvPr id="9" name="Rectangle 2"/>
          <p:cNvSpPr txBox="1">
            <a:spLocks noChangeArrowheads="1"/>
          </p:cNvSpPr>
          <p:nvPr/>
        </p:nvSpPr>
        <p:spPr>
          <a:xfrm>
            <a:off x="504508" y="1634699"/>
            <a:ext cx="9023151" cy="5372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086" dirty="0"/>
              <a:t>使用的线程块数量取决于向量的长度（</a:t>
            </a:r>
            <a:r>
              <a:rPr lang="en-US" altLang="zh-CN" sz="3086" dirty="0"/>
              <a:t>n</a:t>
            </a:r>
            <a:r>
              <a:rPr lang="zh-CN" altLang="en-US" sz="3086" dirty="0"/>
              <a:t>）：</a:t>
            </a:r>
          </a:p>
          <a:p>
            <a:pPr lvl="1"/>
            <a:r>
              <a:rPr lang="zh-CN" altLang="en-US" sz="2686" dirty="0"/>
              <a:t>如果</a:t>
            </a:r>
            <a:r>
              <a:rPr lang="en-US" altLang="zh-CN" sz="2686" dirty="0"/>
              <a:t>n</a:t>
            </a:r>
            <a:r>
              <a:rPr lang="zh-CN" altLang="en-US" sz="2686" dirty="0"/>
              <a:t>是</a:t>
            </a:r>
            <a:r>
              <a:rPr lang="en-US" altLang="zh-CN" sz="2686" dirty="0"/>
              <a:t>750</a:t>
            </a:r>
            <a:r>
              <a:rPr lang="zh-CN" altLang="en-US" sz="2686" dirty="0"/>
              <a:t>，将使用三个线程块。</a:t>
            </a:r>
          </a:p>
          <a:p>
            <a:pPr lvl="1"/>
            <a:r>
              <a:rPr lang="zh-CN" altLang="en-US" sz="2686" dirty="0"/>
              <a:t>如果</a:t>
            </a:r>
            <a:r>
              <a:rPr lang="en-US" altLang="zh-CN" sz="2686" dirty="0"/>
              <a:t>n</a:t>
            </a:r>
            <a:r>
              <a:rPr lang="zh-CN" altLang="en-US" sz="2686" dirty="0"/>
              <a:t>是</a:t>
            </a:r>
            <a:r>
              <a:rPr lang="en-US" altLang="zh-CN" sz="2686" dirty="0"/>
              <a:t>4000</a:t>
            </a:r>
            <a:r>
              <a:rPr lang="zh-CN" altLang="en-US" sz="2686" dirty="0"/>
              <a:t>，将使用</a:t>
            </a:r>
            <a:r>
              <a:rPr lang="en-US" altLang="zh-CN" sz="2686" dirty="0"/>
              <a:t>16</a:t>
            </a:r>
            <a:r>
              <a:rPr lang="zh-CN" altLang="en-US" sz="2686" dirty="0"/>
              <a:t>个线程块。</a:t>
            </a:r>
          </a:p>
          <a:p>
            <a:pPr lvl="1"/>
            <a:r>
              <a:rPr lang="zh-CN" altLang="en-US" sz="2686" dirty="0"/>
              <a:t>如果</a:t>
            </a:r>
            <a:r>
              <a:rPr lang="en-US" altLang="zh-CN" sz="2686" dirty="0"/>
              <a:t>n</a:t>
            </a:r>
            <a:r>
              <a:rPr lang="zh-CN" altLang="en-US" sz="2686" dirty="0"/>
              <a:t>是</a:t>
            </a:r>
            <a:r>
              <a:rPr lang="en-US" altLang="zh-CN" sz="2686" dirty="0"/>
              <a:t>2,000,000</a:t>
            </a:r>
            <a:r>
              <a:rPr lang="zh-CN" altLang="en-US" sz="2686" dirty="0"/>
              <a:t>，将使用</a:t>
            </a:r>
            <a:r>
              <a:rPr lang="en-US" altLang="zh-CN" sz="2686" dirty="0"/>
              <a:t>7813</a:t>
            </a:r>
            <a:r>
              <a:rPr lang="zh-CN" altLang="en-US" sz="2686" dirty="0"/>
              <a:t>个线程块。</a:t>
            </a:r>
            <a:endParaRPr lang="en-US" altLang="zh-CN" sz="2686" dirty="0"/>
          </a:p>
          <a:p>
            <a:pPr lvl="1"/>
            <a:endParaRPr lang="zh-CN" altLang="en-US" sz="2686" dirty="0"/>
          </a:p>
          <a:p>
            <a:r>
              <a:rPr lang="zh-CN" altLang="en-US" sz="3086" dirty="0"/>
              <a:t>所有线程块在向量的不同部分上操作。</a:t>
            </a:r>
            <a:endParaRPr lang="en-US" altLang="zh-CN" sz="3086" dirty="0"/>
          </a:p>
          <a:p>
            <a:pPr lvl="1"/>
            <a:r>
              <a:rPr lang="zh-CN" altLang="en-US" sz="2686" dirty="0"/>
              <a:t>它们可以以任何任意顺序执行。</a:t>
            </a:r>
            <a:endParaRPr lang="en-US" altLang="zh-CN" sz="2686" dirty="0"/>
          </a:p>
          <a:p>
            <a:pPr lvl="1"/>
            <a:endParaRPr lang="zh-CN" altLang="en-US" sz="2686" dirty="0"/>
          </a:p>
          <a:p>
            <a:r>
              <a:rPr lang="zh-CN" altLang="en-US" sz="3086" dirty="0"/>
              <a:t>在不同硬件上的执行具有可扩展性：</a:t>
            </a:r>
          </a:p>
          <a:p>
            <a:pPr lvl="1"/>
            <a:r>
              <a:rPr lang="zh-CN" altLang="en-US" sz="2686" dirty="0"/>
              <a:t>相同的代码在较小的</a:t>
            </a:r>
            <a:r>
              <a:rPr lang="en-US" altLang="zh-CN" sz="2686" dirty="0"/>
              <a:t>GPU</a:t>
            </a:r>
            <a:r>
              <a:rPr lang="zh-CN" altLang="en-US" sz="2686" dirty="0"/>
              <a:t>上运行速度较慢，在较大的</a:t>
            </a:r>
            <a:r>
              <a:rPr lang="en-US" altLang="zh-CN" sz="2686" dirty="0"/>
              <a:t>GPU</a:t>
            </a:r>
            <a:r>
              <a:rPr lang="zh-CN" altLang="en-US" sz="2686" dirty="0"/>
              <a:t>上运行速度较快。</a:t>
            </a:r>
          </a:p>
          <a:p>
            <a:pPr lvl="1"/>
            <a:endParaRPr lang="en-US" altLang="en-US" sz="6173" dirty="0"/>
          </a:p>
        </p:txBody>
      </p:sp>
    </p:spTree>
    <p:extLst>
      <p:ext uri="{BB962C8B-B14F-4D97-AF65-F5344CB8AC3E}">
        <p14:creationId xmlns:p14="http://schemas.microsoft.com/office/powerpoint/2010/main" val="17161325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3499" y="315256"/>
            <a:ext cx="8693626" cy="1461188"/>
          </a:xfrm>
        </p:spPr>
        <p:txBody>
          <a:bodyPr/>
          <a:lstStyle/>
          <a:p>
            <a:r>
              <a:rPr lang="en-US" altLang="zh-CN" dirty="0"/>
              <a:t>Summary </a:t>
            </a:r>
            <a:endParaRPr lang="zh-CN" altLang="en-US" dirty="0"/>
          </a:p>
        </p:txBody>
      </p:sp>
      <p:sp>
        <p:nvSpPr>
          <p:cNvPr id="3" name="内容占位符 2"/>
          <p:cNvSpPr>
            <a:spLocks noGrp="1"/>
          </p:cNvSpPr>
          <p:nvPr>
            <p:ph idx="1"/>
          </p:nvPr>
        </p:nvSpPr>
        <p:spPr/>
        <p:txBody>
          <a:bodyPr/>
          <a:lstStyle/>
          <a:p>
            <a:r>
              <a:rPr lang="en-US" altLang="zh-CN" dirty="0"/>
              <a:t>Data </a:t>
            </a:r>
            <a:r>
              <a:rPr lang="en-US" altLang="en-US" dirty="0"/>
              <a:t>Parallel</a:t>
            </a:r>
            <a:r>
              <a:rPr lang="en-US" altLang="zh-CN" dirty="0"/>
              <a:t>ism</a:t>
            </a:r>
          </a:p>
          <a:p>
            <a:pPr lvl="1"/>
            <a:r>
              <a:rPr lang="en-US" altLang="zh-CN" dirty="0"/>
              <a:t>Example – color to grey conversion</a:t>
            </a:r>
          </a:p>
          <a:p>
            <a:pPr lvl="1"/>
            <a:endParaRPr lang="en-US" altLang="zh-CN" dirty="0"/>
          </a:p>
          <a:p>
            <a:r>
              <a:rPr lang="en-US" altLang="zh-CN" dirty="0"/>
              <a:t>CUDA Programming model</a:t>
            </a:r>
          </a:p>
          <a:p>
            <a:pPr lvl="1"/>
            <a:r>
              <a:rPr lang="en-US" altLang="zh-CN" dirty="0"/>
              <a:t>CUDA C Structure</a:t>
            </a:r>
          </a:p>
          <a:p>
            <a:pPr lvl="1"/>
            <a:r>
              <a:rPr lang="en-US" altLang="zh-CN" dirty="0"/>
              <a:t>Example – vector add</a:t>
            </a:r>
          </a:p>
          <a:p>
            <a:pPr lvl="1"/>
            <a:r>
              <a:rPr lang="en-US" altLang="zh-CN" dirty="0"/>
              <a:t>Memory and Data Transfer</a:t>
            </a:r>
          </a:p>
          <a:p>
            <a:pPr lvl="1"/>
            <a:r>
              <a:rPr lang="en-US" altLang="zh-CN" dirty="0"/>
              <a:t>Kernel Function </a:t>
            </a:r>
          </a:p>
          <a:p>
            <a:pPr lvl="1"/>
            <a:r>
              <a:rPr lang="en-US" altLang="zh-CN" dirty="0"/>
              <a:t>Kernel Launch</a:t>
            </a:r>
          </a:p>
          <a:p>
            <a:pPr marL="0" indent="0">
              <a:buNone/>
            </a:pPr>
            <a:endParaRPr lang="en-US" altLang="en-US" dirty="0"/>
          </a:p>
          <a:p>
            <a:endParaRPr lang="zh-CN" altLang="en-US" dirty="0"/>
          </a:p>
        </p:txBody>
      </p:sp>
    </p:spTree>
    <p:extLst>
      <p:ext uri="{BB962C8B-B14F-4D97-AF65-F5344CB8AC3E}">
        <p14:creationId xmlns:p14="http://schemas.microsoft.com/office/powerpoint/2010/main" val="29483680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en-US" altLang="zh-CN" dirty="0"/>
              <a:t>References</a:t>
            </a:r>
            <a:endParaRPr lang="zh-CN" altLang="en-US" dirty="0"/>
          </a:p>
        </p:txBody>
      </p:sp>
      <p:sp>
        <p:nvSpPr>
          <p:cNvPr id="3" name="内容占位符 2"/>
          <p:cNvSpPr>
            <a:spLocks noGrp="1"/>
          </p:cNvSpPr>
          <p:nvPr>
            <p:ph idx="1"/>
          </p:nvPr>
        </p:nvSpPr>
        <p:spPr/>
        <p:txBody>
          <a:bodyPr>
            <a:normAutofit/>
          </a:bodyPr>
          <a:lstStyle/>
          <a:p>
            <a:pPr lvl="1"/>
            <a:endParaRPr lang="en-US" altLang="zh-CN" sz="2069" dirty="0"/>
          </a:p>
          <a:p>
            <a:r>
              <a:rPr lang="en-US" altLang="zh-CN" sz="2400" dirty="0"/>
              <a:t>1. An Easy Introduction to CUDA C and C++</a:t>
            </a:r>
          </a:p>
          <a:p>
            <a:pPr lvl="1"/>
            <a:r>
              <a:rPr lang="en-US" altLang="zh-CN" sz="2069" dirty="0"/>
              <a:t>By </a:t>
            </a:r>
            <a:r>
              <a:rPr lang="en-US" altLang="zh-CN" sz="2100" dirty="0"/>
              <a:t>Mark Harris | October 31, 2012</a:t>
            </a:r>
          </a:p>
          <a:p>
            <a:pPr lvl="1"/>
            <a:r>
              <a:rPr lang="en-US" altLang="zh-CN" sz="2069" dirty="0">
                <a:hlinkClick r:id="rId2"/>
              </a:rPr>
              <a:t>https://devblogs.nvidia.com/easy-introduction-cuda-c-and-c/</a:t>
            </a:r>
            <a:endParaRPr lang="en-US" altLang="zh-CN" sz="2069" dirty="0"/>
          </a:p>
          <a:p>
            <a:pPr lvl="0"/>
            <a:endParaRPr lang="en-US" altLang="zh-CN" sz="2400" dirty="0"/>
          </a:p>
          <a:p>
            <a:pPr lvl="0"/>
            <a:r>
              <a:rPr lang="en-US" altLang="zh-CN" sz="2400" dirty="0"/>
              <a:t>2. NVDIA Developer Blog. </a:t>
            </a:r>
          </a:p>
          <a:p>
            <a:pPr lvl="1"/>
            <a:r>
              <a:rPr lang="en-US" altLang="zh-CN" sz="2069" dirty="0">
                <a:hlinkClick r:id="rId3"/>
              </a:rPr>
              <a:t>https://devblogs.nvidia.com/</a:t>
            </a:r>
          </a:p>
          <a:p>
            <a:endParaRPr lang="zh-CN" altLang="en-US" dirty="0"/>
          </a:p>
        </p:txBody>
      </p:sp>
    </p:spTree>
    <p:extLst>
      <p:ext uri="{BB962C8B-B14F-4D97-AF65-F5344CB8AC3E}">
        <p14:creationId xmlns:p14="http://schemas.microsoft.com/office/powerpoint/2010/main" val="2315823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Reference </a:t>
            </a:r>
            <a:endParaRPr lang="zh-CN" altLang="en-US" dirty="0"/>
          </a:p>
        </p:txBody>
      </p:sp>
      <p:sp>
        <p:nvSpPr>
          <p:cNvPr id="3" name="内容占位符 2"/>
          <p:cNvSpPr>
            <a:spLocks noGrp="1"/>
          </p:cNvSpPr>
          <p:nvPr>
            <p:ph idx="1"/>
          </p:nvPr>
        </p:nvSpPr>
        <p:spPr>
          <a:xfrm>
            <a:off x="693499" y="3324858"/>
            <a:ext cx="6134021" cy="3484099"/>
          </a:xfrm>
        </p:spPr>
        <p:txBody>
          <a:bodyPr>
            <a:normAutofit/>
          </a:bodyPr>
          <a:lstStyle/>
          <a:p>
            <a:r>
              <a:rPr lang="en-US" altLang="zh-CN" sz="2205" b="1" dirty="0">
                <a:solidFill>
                  <a:srgbClr val="1D07BF"/>
                </a:solidFill>
              </a:rPr>
              <a:t>Programming Massively Parallel Processors, </a:t>
            </a:r>
          </a:p>
          <a:p>
            <a:pPr lvl="1"/>
            <a:r>
              <a:rPr lang="en-US" altLang="zh-CN" sz="2205" b="1" dirty="0"/>
              <a:t>A Hands-on Approach</a:t>
            </a:r>
          </a:p>
          <a:p>
            <a:pPr lvl="1"/>
            <a:r>
              <a:rPr lang="en-US" altLang="zh-CN" sz="2205" b="1" dirty="0"/>
              <a:t>Third Edition</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7520" y="2973975"/>
            <a:ext cx="2290515" cy="2820831"/>
          </a:xfrm>
          <a:prstGeom prst="rect">
            <a:avLst/>
          </a:prstGeom>
        </p:spPr>
      </p:pic>
      <p:sp>
        <p:nvSpPr>
          <p:cNvPr id="6" name="矩形 5"/>
          <p:cNvSpPr/>
          <p:nvPr/>
        </p:nvSpPr>
        <p:spPr>
          <a:xfrm>
            <a:off x="693500" y="1863671"/>
            <a:ext cx="8693626" cy="1110304"/>
          </a:xfrm>
          <a:prstGeom prst="rect">
            <a:avLst/>
          </a:prstGeom>
        </p:spPr>
        <p:txBody>
          <a:bodyPr wrap="square">
            <a:spAutoFit/>
          </a:bodyPr>
          <a:lstStyle/>
          <a:p>
            <a:pPr marL="314982" indent="-314982">
              <a:buFont typeface="Arial" panose="020B0604020202020204" pitchFamily="34" charset="0"/>
              <a:buChar char="•"/>
            </a:pPr>
            <a:r>
              <a:rPr lang="en-US" altLang="zh-CN" sz="2205" b="1" dirty="0">
                <a:hlinkClick r:id="rId3"/>
              </a:rPr>
              <a:t>CUDA C Programming Guide</a:t>
            </a:r>
            <a:r>
              <a:rPr lang="en-US" altLang="zh-CN" sz="2205" b="1" dirty="0"/>
              <a:t>, </a:t>
            </a:r>
          </a:p>
          <a:p>
            <a:pPr marL="818954" lvl="1" indent="-314982">
              <a:buFont typeface="Arial" panose="020B0604020202020204" pitchFamily="34" charset="0"/>
              <a:buChar char="•"/>
            </a:pPr>
            <a:r>
              <a:rPr lang="en-US" altLang="zh-CN" sz="2205" b="1" dirty="0"/>
              <a:t>https://docs.nvidia.com/cuda/cuda-c-programming-guide/index.html</a:t>
            </a:r>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31104" y="4212190"/>
            <a:ext cx="1582616" cy="1582616"/>
          </a:xfrm>
          <a:prstGeom prst="rect">
            <a:avLst/>
          </a:prstGeom>
        </p:spPr>
      </p:pic>
    </p:spTree>
    <p:extLst>
      <p:ext uri="{BB962C8B-B14F-4D97-AF65-F5344CB8AC3E}">
        <p14:creationId xmlns:p14="http://schemas.microsoft.com/office/powerpoint/2010/main" val="36961343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Reference </a:t>
            </a:r>
            <a:endParaRPr lang="zh-CN" altLang="en-US" dirty="0"/>
          </a:p>
        </p:txBody>
      </p:sp>
      <p:sp>
        <p:nvSpPr>
          <p:cNvPr id="3" name="内容占位符 2"/>
          <p:cNvSpPr>
            <a:spLocks noGrp="1"/>
          </p:cNvSpPr>
          <p:nvPr>
            <p:ph idx="1"/>
          </p:nvPr>
        </p:nvSpPr>
        <p:spPr>
          <a:xfrm>
            <a:off x="693499" y="1790698"/>
            <a:ext cx="6134021" cy="5036822"/>
          </a:xfrm>
        </p:spPr>
        <p:txBody>
          <a:bodyPr>
            <a:normAutofit fontScale="85000" lnSpcReduction="20000"/>
          </a:bodyPr>
          <a:lstStyle/>
          <a:p>
            <a:r>
              <a:rPr lang="en-US" altLang="zh-CN" sz="2205" b="1" dirty="0">
                <a:solidFill>
                  <a:srgbClr val="1D07BF"/>
                </a:solidFill>
              </a:rPr>
              <a:t>Programming Massively Parallel Processors:</a:t>
            </a:r>
          </a:p>
          <a:p>
            <a:endParaRPr lang="en-US" altLang="zh-CN" sz="2205" b="1" dirty="0">
              <a:solidFill>
                <a:srgbClr val="1D07BF"/>
              </a:solidFill>
            </a:endParaRPr>
          </a:p>
          <a:p>
            <a:r>
              <a:rPr lang="en-US" altLang="zh-CN" sz="2205" b="1" dirty="0">
                <a:solidFill>
                  <a:srgbClr val="1D07BF"/>
                </a:solidFill>
              </a:rPr>
              <a:t>Parallel Models</a:t>
            </a:r>
          </a:p>
          <a:p>
            <a:pPr lvl="1"/>
            <a:r>
              <a:rPr lang="en-US" altLang="zh-CN" sz="1874" b="1" dirty="0">
                <a:solidFill>
                  <a:srgbClr val="1D07BF"/>
                </a:solidFill>
              </a:rPr>
              <a:t>Data parallel computing</a:t>
            </a:r>
          </a:p>
          <a:p>
            <a:pPr lvl="1"/>
            <a:r>
              <a:rPr lang="en-US" altLang="zh-CN" sz="1874" b="1" dirty="0">
                <a:solidFill>
                  <a:srgbClr val="1D07BF"/>
                </a:solidFill>
              </a:rPr>
              <a:t>Scalable parallel execution</a:t>
            </a:r>
          </a:p>
          <a:p>
            <a:pPr lvl="1"/>
            <a:r>
              <a:rPr lang="en-US" altLang="zh-CN" sz="1874" b="1" dirty="0">
                <a:solidFill>
                  <a:srgbClr val="1D07BF"/>
                </a:solidFill>
              </a:rPr>
              <a:t>Memory and data locality</a:t>
            </a:r>
          </a:p>
          <a:p>
            <a:pPr lvl="1"/>
            <a:r>
              <a:rPr lang="en-US" altLang="zh-CN" sz="1874" b="1" dirty="0">
                <a:solidFill>
                  <a:srgbClr val="1D07BF"/>
                </a:solidFill>
              </a:rPr>
              <a:t>Performance consideration</a:t>
            </a:r>
          </a:p>
          <a:p>
            <a:pPr lvl="1"/>
            <a:r>
              <a:rPr lang="en-US" altLang="zh-CN" sz="1874" b="1" dirty="0">
                <a:solidFill>
                  <a:srgbClr val="1D07BF"/>
                </a:solidFill>
              </a:rPr>
              <a:t>Numerical consideration</a:t>
            </a:r>
          </a:p>
          <a:p>
            <a:r>
              <a:rPr lang="en-US" altLang="zh-CN" sz="2205" b="1" dirty="0">
                <a:solidFill>
                  <a:srgbClr val="1D07BF"/>
                </a:solidFill>
              </a:rPr>
              <a:t>Parallel Patterns</a:t>
            </a:r>
          </a:p>
          <a:p>
            <a:pPr lvl="1"/>
            <a:r>
              <a:rPr lang="en-US" altLang="zh-CN" sz="1874" b="1" dirty="0">
                <a:solidFill>
                  <a:srgbClr val="1D07BF"/>
                </a:solidFill>
              </a:rPr>
              <a:t>Convolution</a:t>
            </a:r>
          </a:p>
          <a:p>
            <a:pPr lvl="1"/>
            <a:r>
              <a:rPr lang="en-US" altLang="zh-CN" sz="1874" b="1" dirty="0">
                <a:solidFill>
                  <a:srgbClr val="1D07BF"/>
                </a:solidFill>
              </a:rPr>
              <a:t>Prefix Sum</a:t>
            </a:r>
          </a:p>
          <a:p>
            <a:pPr lvl="1"/>
            <a:r>
              <a:rPr lang="en-US" altLang="zh-CN" sz="1874" b="1" dirty="0">
                <a:solidFill>
                  <a:srgbClr val="1D07BF"/>
                </a:solidFill>
              </a:rPr>
              <a:t>Parallel Histogram</a:t>
            </a:r>
          </a:p>
          <a:p>
            <a:pPr lvl="1"/>
            <a:r>
              <a:rPr lang="en-US" altLang="zh-CN" sz="1874" b="1" dirty="0">
                <a:solidFill>
                  <a:srgbClr val="1D07BF"/>
                </a:solidFill>
              </a:rPr>
              <a:t>Sparse Matrix</a:t>
            </a:r>
          </a:p>
          <a:p>
            <a:pPr lvl="1"/>
            <a:r>
              <a:rPr lang="en-US" altLang="zh-CN" sz="1874" b="1" dirty="0">
                <a:solidFill>
                  <a:srgbClr val="1D07BF"/>
                </a:solidFill>
              </a:rPr>
              <a:t>Merge Sort</a:t>
            </a:r>
          </a:p>
          <a:p>
            <a:pPr lvl="1"/>
            <a:r>
              <a:rPr lang="en-US" altLang="zh-CN" sz="1874" b="1" dirty="0">
                <a:solidFill>
                  <a:srgbClr val="1D07BF"/>
                </a:solidFill>
              </a:rPr>
              <a:t>Graph Search</a:t>
            </a:r>
          </a:p>
          <a:p>
            <a:r>
              <a:rPr lang="en-US" altLang="zh-CN" sz="2205" b="1" dirty="0">
                <a:solidFill>
                  <a:srgbClr val="1D07BF"/>
                </a:solidFill>
              </a:rPr>
              <a:t>Application Case Study</a:t>
            </a:r>
          </a:p>
          <a:p>
            <a:pPr lvl="1"/>
            <a:r>
              <a:rPr lang="en-US" altLang="zh-CN" sz="1874" b="1" dirty="0">
                <a:solidFill>
                  <a:srgbClr val="1D07BF"/>
                </a:solidFill>
              </a:rPr>
              <a:t>Machine Learning</a:t>
            </a:r>
          </a:p>
          <a:p>
            <a:pPr lvl="1"/>
            <a:r>
              <a:rPr lang="en-US" altLang="zh-CN" sz="1874" b="1" dirty="0">
                <a:solidFill>
                  <a:srgbClr val="1D07BF"/>
                </a:solidFill>
              </a:rPr>
              <a:t>…</a:t>
            </a:r>
          </a:p>
          <a:p>
            <a:r>
              <a:rPr lang="en-US" altLang="zh-CN" sz="2205" b="1" dirty="0">
                <a:solidFill>
                  <a:srgbClr val="1D07BF"/>
                </a:solidFill>
              </a:rPr>
              <a:t>Other topics</a:t>
            </a:r>
          </a:p>
          <a:p>
            <a:pPr lvl="1"/>
            <a:r>
              <a:rPr lang="en-US" altLang="zh-CN" sz="1874" b="1" dirty="0">
                <a:solidFill>
                  <a:srgbClr val="1D07BF"/>
                </a:solidFill>
              </a:rPr>
              <a:t>…</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2027" y="2577735"/>
            <a:ext cx="2290515" cy="2820831"/>
          </a:xfrm>
          <a:prstGeom prst="rect">
            <a:avLst/>
          </a:prstGeom>
        </p:spPr>
      </p:pic>
    </p:spTree>
    <p:extLst>
      <p:ext uri="{BB962C8B-B14F-4D97-AF65-F5344CB8AC3E}">
        <p14:creationId xmlns:p14="http://schemas.microsoft.com/office/powerpoint/2010/main" val="3780171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B1104-C26E-5747-90FB-2BFE6F3E7CA0}"/>
              </a:ext>
            </a:extLst>
          </p:cNvPr>
          <p:cNvSpPr>
            <a:spLocks noGrp="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What is CUDA</a:t>
            </a:r>
            <a:endParaRPr lang="en-US" dirty="0"/>
          </a:p>
        </p:txBody>
      </p:sp>
      <p:pic>
        <p:nvPicPr>
          <p:cNvPr id="3" name="Picture 2">
            <a:extLst>
              <a:ext uri="{FF2B5EF4-FFF2-40B4-BE49-F238E27FC236}">
                <a16:creationId xmlns:a16="http://schemas.microsoft.com/office/drawing/2014/main" id="{D84CB2CD-17E0-BD42-B25A-C1FF716762EE}"/>
              </a:ext>
            </a:extLst>
          </p:cNvPr>
          <p:cNvPicPr>
            <a:picLocks noChangeAspect="1"/>
          </p:cNvPicPr>
          <p:nvPr/>
        </p:nvPicPr>
        <p:blipFill>
          <a:blip r:embed="rId2"/>
          <a:stretch>
            <a:fillRect/>
          </a:stretch>
        </p:blipFill>
        <p:spPr>
          <a:xfrm>
            <a:off x="2008606" y="1581797"/>
            <a:ext cx="6063411" cy="5425279"/>
          </a:xfrm>
          <a:prstGeom prst="rect">
            <a:avLst/>
          </a:prstGeom>
        </p:spPr>
      </p:pic>
    </p:spTree>
    <p:extLst>
      <p:ext uri="{BB962C8B-B14F-4D97-AF65-F5344CB8AC3E}">
        <p14:creationId xmlns:p14="http://schemas.microsoft.com/office/powerpoint/2010/main" val="446822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CUDA</a:t>
            </a:r>
            <a:r>
              <a:rPr lang="zh-CN" altLang="en-US" b="1" dirty="0">
                <a:latin typeface="Times New Roman" panose="02020603050405020304" pitchFamily="18" charset="0"/>
                <a:cs typeface="Times New Roman" panose="02020603050405020304" pitchFamily="18" charset="0"/>
              </a:rPr>
              <a:t>并行计算</a:t>
            </a:r>
            <a:endParaRPr lang="en-US" b="1" dirty="0">
              <a:latin typeface="Times New Roman" panose="02020603050405020304" pitchFamily="18" charset="0"/>
              <a:cs typeface="Times New Roman" panose="02020603050405020304" pitchFamily="18" charset="0"/>
            </a:endParaRPr>
          </a:p>
        </p:txBody>
      </p:sp>
      <p:sp>
        <p:nvSpPr>
          <p:cNvPr id="23555" name="Content Placeholder 2"/>
          <p:cNvSpPr>
            <a:spLocks noGrp="1"/>
          </p:cNvSpPr>
          <p:nvPr>
            <p:ph type="body" sz="quarter" idx="12"/>
          </p:nvPr>
        </p:nvSpPr>
        <p:spPr>
          <a:xfrm>
            <a:off x="700456" y="2001091"/>
            <a:ext cx="8413064" cy="4770795"/>
          </a:xfrm>
          <a:prstGeom prst="rect">
            <a:avLst/>
          </a:prstGeom>
        </p:spPr>
        <p:txBody>
          <a:bodyPr>
            <a:normAutofit/>
          </a:bodyPr>
          <a:lstStyle/>
          <a:p>
            <a:pPr lvl="0" defTabSz="914400" hangingPunct="0">
              <a:lnSpc>
                <a:spcPct val="100000"/>
              </a:lnSpc>
              <a:spcBef>
                <a:spcPts val="1417"/>
              </a:spcBef>
              <a:buSzPct val="45000"/>
              <a:buFont typeface="Wingdings" panose="05000000000000000000" pitchFamily="2" charset="2"/>
              <a:buChar char="p"/>
            </a:pPr>
            <a:r>
              <a:rPr lang="en-US" altLang="zh-CN" sz="3200" dirty="0">
                <a:solidFill>
                  <a:sysClr val="windowText" lastClr="000000"/>
                </a:solidFill>
                <a:highlight>
                  <a:scrgbClr r="0" g="0" b="0">
                    <a:alpha val="0"/>
                  </a:scrgbClr>
                </a:highlight>
                <a:latin typeface="Liberation Sans" pitchFamily="18"/>
              </a:rPr>
              <a:t>C/C++</a:t>
            </a:r>
          </a:p>
          <a:p>
            <a:pPr lvl="0" defTabSz="914400" hangingPunct="0">
              <a:lnSpc>
                <a:spcPct val="100000"/>
              </a:lnSpc>
              <a:spcBef>
                <a:spcPts val="1417"/>
              </a:spcBef>
              <a:buSzPct val="45000"/>
              <a:buFont typeface="Wingdings" panose="05000000000000000000" pitchFamily="2" charset="2"/>
              <a:buChar char="p"/>
            </a:pPr>
            <a:r>
              <a:rPr lang="en-US" altLang="zh-CN" sz="3200" dirty="0">
                <a:solidFill>
                  <a:sysClr val="windowText" lastClr="000000"/>
                </a:solidFill>
                <a:highlight>
                  <a:scrgbClr r="0" g="0" b="0">
                    <a:alpha val="0"/>
                  </a:scrgbClr>
                </a:highlight>
                <a:latin typeface="Liberation Sans" pitchFamily="18"/>
              </a:rPr>
              <a:t>Computer with an CUDA-capable GPU</a:t>
            </a:r>
          </a:p>
          <a:p>
            <a:pPr marL="914400" lvl="1" indent="-457200" defTabSz="914400" hangingPunct="0">
              <a:spcBef>
                <a:spcPts val="1417"/>
              </a:spcBef>
              <a:buSzPct val="75000"/>
              <a:buFont typeface="Wingdings" panose="05000000000000000000" pitchFamily="2" charset="2"/>
              <a:buChar char="p"/>
            </a:pPr>
            <a:r>
              <a:rPr lang="en-US" altLang="zh-CN" sz="2800" dirty="0">
                <a:solidFill>
                  <a:prstClr val="black"/>
                </a:solidFill>
                <a:highlight>
                  <a:scrgbClr r="0" g="0" b="0">
                    <a:alpha val="0"/>
                  </a:scrgbClr>
                </a:highlight>
                <a:latin typeface="Liberation Sans" pitchFamily="18"/>
                <a:ea typeface="+mn-ea"/>
                <a:cs typeface="+mn-cs"/>
              </a:rPr>
              <a:t>Windows, Mac, or Linux,</a:t>
            </a:r>
          </a:p>
          <a:p>
            <a:pPr marL="914400" lvl="1" indent="-457200" defTabSz="914400" hangingPunct="0">
              <a:spcBef>
                <a:spcPts val="1417"/>
              </a:spcBef>
              <a:buSzPct val="75000"/>
              <a:buFont typeface="Wingdings" panose="05000000000000000000" pitchFamily="2" charset="2"/>
              <a:buChar char="p"/>
            </a:pPr>
            <a:r>
              <a:rPr lang="en-US" altLang="zh-CN" sz="2800" dirty="0">
                <a:solidFill>
                  <a:prstClr val="black"/>
                </a:solidFill>
                <a:highlight>
                  <a:scrgbClr r="0" g="0" b="0">
                    <a:alpha val="0"/>
                  </a:scrgbClr>
                </a:highlight>
                <a:latin typeface="Liberation Sans" pitchFamily="18"/>
                <a:ea typeface="+mn-ea"/>
                <a:cs typeface="+mn-cs"/>
              </a:rPr>
              <a:t>NVIDIA GPUs</a:t>
            </a:r>
          </a:p>
          <a:p>
            <a:pPr marL="914400" lvl="1" indent="-457200" defTabSz="914400" hangingPunct="0">
              <a:spcBef>
                <a:spcPts val="1417"/>
              </a:spcBef>
              <a:buSzPct val="75000"/>
              <a:buFont typeface="Wingdings" panose="05000000000000000000" pitchFamily="2" charset="2"/>
              <a:buChar char="p"/>
            </a:pPr>
            <a:r>
              <a:rPr lang="en-US" altLang="zh-CN" sz="2800" dirty="0">
                <a:solidFill>
                  <a:prstClr val="black"/>
                </a:solidFill>
                <a:highlight>
                  <a:scrgbClr r="0" g="0" b="0">
                    <a:alpha val="0"/>
                  </a:scrgbClr>
                </a:highlight>
                <a:latin typeface="Liberation Sans" pitchFamily="18"/>
                <a:ea typeface="+mn-ea"/>
                <a:cs typeface="+mn-cs"/>
              </a:rPr>
              <a:t>Cloud instance with GPUs (AWS, Azure, IBM </a:t>
            </a:r>
            <a:r>
              <a:rPr lang="en-US" altLang="zh-CN" sz="2800" dirty="0" err="1">
                <a:solidFill>
                  <a:prstClr val="black"/>
                </a:solidFill>
                <a:highlight>
                  <a:scrgbClr r="0" g="0" b="0">
                    <a:alpha val="0"/>
                  </a:scrgbClr>
                </a:highlight>
                <a:latin typeface="Liberation Sans" pitchFamily="18"/>
                <a:ea typeface="+mn-ea"/>
                <a:cs typeface="+mn-cs"/>
              </a:rPr>
              <a:t>SoftLayer</a:t>
            </a:r>
            <a:r>
              <a:rPr lang="en-US" altLang="zh-CN" sz="2800" dirty="0">
                <a:solidFill>
                  <a:prstClr val="black"/>
                </a:solidFill>
                <a:highlight>
                  <a:scrgbClr r="0" g="0" b="0">
                    <a:alpha val="0"/>
                  </a:scrgbClr>
                </a:highlight>
                <a:latin typeface="Liberation Sans" pitchFamily="18"/>
                <a:ea typeface="+mn-ea"/>
                <a:cs typeface="+mn-cs"/>
              </a:rPr>
              <a:t>...)</a:t>
            </a:r>
          </a:p>
          <a:p>
            <a:pPr lvl="0" defTabSz="914400" hangingPunct="0">
              <a:lnSpc>
                <a:spcPct val="100000"/>
              </a:lnSpc>
              <a:spcBef>
                <a:spcPts val="1417"/>
              </a:spcBef>
              <a:buSzPct val="45000"/>
              <a:buFont typeface="Wingdings" panose="05000000000000000000" pitchFamily="2" charset="2"/>
              <a:buChar char="p"/>
            </a:pPr>
            <a:r>
              <a:rPr lang="en-US" altLang="zh-CN" sz="3200" b="1" dirty="0">
                <a:solidFill>
                  <a:srgbClr val="0000CC"/>
                </a:solidFill>
                <a:highlight>
                  <a:scrgbClr r="0" g="0" b="0">
                    <a:alpha val="0"/>
                  </a:scrgbClr>
                </a:highlight>
                <a:latin typeface="Liberation Sans" pitchFamily="18"/>
              </a:rPr>
              <a:t>... CUDA Toolkit</a:t>
            </a:r>
          </a:p>
          <a:p>
            <a:pPr lvl="1" eaLnBrk="1" hangingPunct="1"/>
            <a:endParaRPr lang="en-US" dirty="0"/>
          </a:p>
        </p:txBody>
      </p:sp>
    </p:spTree>
    <p:extLst>
      <p:ext uri="{BB962C8B-B14F-4D97-AF65-F5344CB8AC3E}">
        <p14:creationId xmlns:p14="http://schemas.microsoft.com/office/powerpoint/2010/main" val="327584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normAutofit/>
          </a:bodyPr>
          <a:lstStyle/>
          <a:p>
            <a:r>
              <a:rPr lang="en-US" altLang="zh-CN" b="1" dirty="0">
                <a:latin typeface="Times New Roman" panose="02020603050405020304" pitchFamily="18" charset="0"/>
                <a:cs typeface="Times New Roman" panose="02020603050405020304" pitchFamily="18" charset="0"/>
              </a:rPr>
              <a:t>CUDA Toolkit</a:t>
            </a:r>
            <a:endParaRPr lang="en-US" b="1" dirty="0">
              <a:latin typeface="Times New Roman" panose="02020603050405020304" pitchFamily="18" charset="0"/>
              <a:cs typeface="Times New Roman" panose="02020603050405020304" pitchFamily="18" charset="0"/>
            </a:endParaRPr>
          </a:p>
        </p:txBody>
      </p:sp>
      <p:sp>
        <p:nvSpPr>
          <p:cNvPr id="23555" name="Content Placeholder 2"/>
          <p:cNvSpPr>
            <a:spLocks noGrp="1"/>
          </p:cNvSpPr>
          <p:nvPr>
            <p:ph type="body" sz="quarter" idx="12"/>
          </p:nvPr>
        </p:nvSpPr>
        <p:spPr>
          <a:xfrm>
            <a:off x="700456" y="2001091"/>
            <a:ext cx="8413064" cy="4917869"/>
          </a:xfrm>
          <a:prstGeom prst="rect">
            <a:avLst/>
          </a:prstGeom>
        </p:spPr>
        <p:txBody>
          <a:bodyPr>
            <a:normAutofit/>
          </a:bodyPr>
          <a:lstStyle/>
          <a:p>
            <a:pPr>
              <a:buSzPct val="45000"/>
              <a:buFont typeface="StarSymbol"/>
              <a:buChar char="●"/>
            </a:pPr>
            <a:r>
              <a:rPr lang="en-US" altLang="zh-CN" sz="2200" dirty="0">
                <a:latin typeface="Times New Roman" panose="02020603050405020304" pitchFamily="18" charset="0"/>
                <a:cs typeface="Times New Roman" panose="02020603050405020304" pitchFamily="18" charset="0"/>
              </a:rPr>
              <a:t>NVIDIA® CUDA® </a:t>
            </a:r>
            <a:r>
              <a:rPr lang="zh-CN" altLang="en-US" sz="2200" dirty="0">
                <a:latin typeface="Times New Roman" panose="02020603050405020304" pitchFamily="18" charset="0"/>
                <a:cs typeface="Times New Roman" panose="02020603050405020304" pitchFamily="18" charset="0"/>
              </a:rPr>
              <a:t>工具包为创建高性能</a:t>
            </a:r>
            <a:r>
              <a:rPr lang="en-US" altLang="zh-CN" sz="2200" dirty="0">
                <a:latin typeface="Times New Roman" panose="02020603050405020304" pitchFamily="18" charset="0"/>
                <a:cs typeface="Times New Roman" panose="02020603050405020304" pitchFamily="18" charset="0"/>
              </a:rPr>
              <a:t>GPU</a:t>
            </a:r>
            <a:r>
              <a:rPr lang="zh-CN" altLang="en-US" sz="2200" dirty="0">
                <a:latin typeface="Times New Roman" panose="02020603050405020304" pitchFamily="18" charset="0"/>
                <a:cs typeface="Times New Roman" panose="02020603050405020304" pitchFamily="18" charset="0"/>
              </a:rPr>
              <a:t>加速应用程序提供了一个开发环境。</a:t>
            </a:r>
            <a:endParaRPr lang="en-US" altLang="zh-CN" sz="2200" dirty="0">
              <a:latin typeface="Times New Roman" panose="02020603050405020304" pitchFamily="18" charset="0"/>
              <a:cs typeface="Times New Roman" panose="02020603050405020304" pitchFamily="18" charset="0"/>
            </a:endParaRPr>
          </a:p>
          <a:p>
            <a:pPr>
              <a:buSzPct val="45000"/>
              <a:buFont typeface="StarSymbol"/>
              <a:buChar char="●"/>
            </a:pPr>
            <a:endParaRPr lang="en-US" altLang="zh-CN" sz="900" dirty="0">
              <a:latin typeface="Times New Roman" panose="02020603050405020304" pitchFamily="18" charset="0"/>
              <a:cs typeface="Times New Roman" panose="02020603050405020304" pitchFamily="18" charset="0"/>
            </a:endParaRPr>
          </a:p>
          <a:p>
            <a:pPr lvl="0">
              <a:buSzPct val="45000"/>
              <a:buFont typeface="StarSymbol"/>
              <a:buChar char="●"/>
            </a:pPr>
            <a:r>
              <a:rPr lang="zh-CN" altLang="en-US" dirty="0"/>
              <a:t>支持以下平台开发、优化和部署应用程序</a:t>
            </a:r>
            <a:r>
              <a:rPr lang="en-US" altLang="zh-CN" sz="2200" dirty="0">
                <a:latin typeface="Times New Roman" panose="02020603050405020304" pitchFamily="18" charset="0"/>
                <a:cs typeface="Times New Roman" panose="02020603050405020304" pitchFamily="18" charset="0"/>
              </a:rPr>
              <a:t>:</a:t>
            </a:r>
          </a:p>
          <a:p>
            <a:pPr lvl="1" hangingPunct="0">
              <a:spcBef>
                <a:spcPts val="1417"/>
              </a:spcBef>
              <a:buSzPct val="75000"/>
              <a:buFont typeface="StarSymbol"/>
              <a:buChar char="–"/>
            </a:pPr>
            <a:r>
              <a:rPr lang="en-US" dirty="0">
                <a:solidFill>
                  <a:schemeClr val="tx1">
                    <a:lumMod val="60000"/>
                    <a:lumOff val="40000"/>
                  </a:schemeClr>
                </a:solidFill>
                <a:highlight>
                  <a:scrgbClr r="0" g="0" b="0">
                    <a:alpha val="0"/>
                  </a:scrgbClr>
                </a:highlight>
              </a:rPr>
              <a:t>GPU</a:t>
            </a:r>
            <a:r>
              <a:rPr lang="zh-CN" altLang="en-US" dirty="0">
                <a:solidFill>
                  <a:schemeClr val="tx1">
                    <a:lumMod val="60000"/>
                    <a:lumOff val="40000"/>
                  </a:schemeClr>
                </a:solidFill>
                <a:highlight>
                  <a:scrgbClr r="0" g="0" b="0">
                    <a:alpha val="0"/>
                  </a:scrgbClr>
                </a:highlight>
              </a:rPr>
              <a:t>加速的嵌入式系统 </a:t>
            </a:r>
            <a:r>
              <a:rPr lang="en-US" altLang="zh-CN" dirty="0">
                <a:solidFill>
                  <a:schemeClr val="tx1">
                    <a:lumMod val="60000"/>
                    <a:lumOff val="40000"/>
                  </a:schemeClr>
                </a:solidFill>
                <a:highlight>
                  <a:scrgbClr r="0" g="0" b="0">
                    <a:alpha val="0"/>
                  </a:scrgbClr>
                </a:highlight>
              </a:rPr>
              <a:t>/ </a:t>
            </a:r>
            <a:r>
              <a:rPr lang="zh-CN" altLang="en-US" dirty="0">
                <a:solidFill>
                  <a:schemeClr val="tx1">
                    <a:lumMod val="60000"/>
                    <a:lumOff val="40000"/>
                  </a:schemeClr>
                </a:solidFill>
                <a:highlight>
                  <a:scrgbClr r="0" g="0" b="0">
                    <a:alpha val="0"/>
                  </a:scrgbClr>
                </a:highlight>
              </a:rPr>
              <a:t>桌面工作站</a:t>
            </a:r>
            <a:endParaRPr lang="en-US" altLang="zh-CN" sz="2400" dirty="0">
              <a:solidFill>
                <a:schemeClr val="tx1">
                  <a:lumMod val="60000"/>
                  <a:lumOff val="40000"/>
                </a:schemeClr>
              </a:solidFill>
              <a:highlight>
                <a:scrgbClr r="0" g="0" b="0">
                  <a:alpha val="0"/>
                </a:scrgbClr>
              </a:highlight>
            </a:endParaRPr>
          </a:p>
          <a:p>
            <a:pPr lvl="1" hangingPunct="0">
              <a:spcBef>
                <a:spcPts val="1417"/>
              </a:spcBef>
              <a:buSzPct val="75000"/>
              <a:buFont typeface="StarSymbol"/>
              <a:buChar char="–"/>
            </a:pPr>
            <a:r>
              <a:rPr lang="zh-CN" altLang="en-US" dirty="0">
                <a:solidFill>
                  <a:schemeClr val="tx1">
                    <a:lumMod val="60000"/>
                    <a:lumOff val="40000"/>
                  </a:schemeClr>
                </a:solidFill>
                <a:highlight>
                  <a:scrgbClr r="0" g="0" b="0">
                    <a:alpha val="0"/>
                  </a:scrgbClr>
                </a:highlight>
              </a:rPr>
              <a:t>企业数据中心 </a:t>
            </a:r>
            <a:r>
              <a:rPr lang="en-US" altLang="zh-CN" dirty="0">
                <a:solidFill>
                  <a:schemeClr val="tx1">
                    <a:lumMod val="60000"/>
                    <a:lumOff val="40000"/>
                  </a:schemeClr>
                </a:solidFill>
                <a:highlight>
                  <a:scrgbClr r="0" g="0" b="0">
                    <a:alpha val="0"/>
                  </a:scrgbClr>
                </a:highlight>
              </a:rPr>
              <a:t>/ </a:t>
            </a:r>
            <a:r>
              <a:rPr lang="zh-CN" altLang="en-US" dirty="0">
                <a:solidFill>
                  <a:schemeClr val="tx1">
                    <a:lumMod val="60000"/>
                    <a:lumOff val="40000"/>
                  </a:schemeClr>
                </a:solidFill>
                <a:highlight>
                  <a:scrgbClr r="0" g="0" b="0">
                    <a:alpha val="0"/>
                  </a:scrgbClr>
                </a:highlight>
              </a:rPr>
              <a:t>云平台</a:t>
            </a:r>
            <a:endParaRPr lang="en-US" altLang="zh-CN" sz="2400" dirty="0">
              <a:solidFill>
                <a:schemeClr val="tx1">
                  <a:lumMod val="60000"/>
                  <a:lumOff val="40000"/>
                </a:schemeClr>
              </a:solidFill>
              <a:highlight>
                <a:scrgbClr r="0" g="0" b="0">
                  <a:alpha val="0"/>
                </a:scrgbClr>
              </a:highlight>
            </a:endParaRPr>
          </a:p>
          <a:p>
            <a:pPr lvl="1" hangingPunct="0">
              <a:spcBef>
                <a:spcPts val="1417"/>
              </a:spcBef>
              <a:buSzPct val="75000"/>
              <a:buFont typeface="StarSymbol"/>
              <a:buChar char="–"/>
            </a:pPr>
            <a:r>
              <a:rPr lang="zh-CN" altLang="en-US" dirty="0">
                <a:solidFill>
                  <a:schemeClr val="tx1">
                    <a:lumMod val="60000"/>
                    <a:lumOff val="40000"/>
                  </a:schemeClr>
                </a:solidFill>
                <a:highlight>
                  <a:scrgbClr r="0" g="0" b="0">
                    <a:alpha val="0"/>
                  </a:scrgbClr>
                </a:highlight>
              </a:rPr>
              <a:t>高性能计算（</a:t>
            </a:r>
            <a:r>
              <a:rPr lang="en-US" dirty="0">
                <a:solidFill>
                  <a:schemeClr val="tx1">
                    <a:lumMod val="60000"/>
                    <a:lumOff val="40000"/>
                  </a:schemeClr>
                </a:solidFill>
                <a:highlight>
                  <a:scrgbClr r="0" g="0" b="0">
                    <a:alpha val="0"/>
                  </a:scrgbClr>
                </a:highlight>
              </a:rPr>
              <a:t>HPC）</a:t>
            </a:r>
            <a:r>
              <a:rPr lang="zh-CN" altLang="en-US" dirty="0">
                <a:solidFill>
                  <a:schemeClr val="tx1">
                    <a:lumMod val="60000"/>
                    <a:lumOff val="40000"/>
                  </a:schemeClr>
                </a:solidFill>
                <a:highlight>
                  <a:scrgbClr r="0" g="0" b="0">
                    <a:alpha val="0"/>
                  </a:scrgbClr>
                </a:highlight>
              </a:rPr>
              <a:t>超级计算机。</a:t>
            </a:r>
            <a:endParaRPr lang="en-US" altLang="zh-CN" sz="2200" dirty="0">
              <a:solidFill>
                <a:schemeClr val="tx1">
                  <a:lumMod val="60000"/>
                  <a:lumOff val="40000"/>
                </a:schemeClr>
              </a:solidFill>
              <a:highlight>
                <a:scrgbClr r="0" g="0" b="0">
                  <a:alpha val="0"/>
                </a:scrgbClr>
              </a:highlight>
              <a:latin typeface="Times New Roman" panose="02020603050405020304" pitchFamily="18" charset="0"/>
              <a:cs typeface="Times New Roman" panose="02020603050405020304" pitchFamily="18" charset="0"/>
            </a:endParaRPr>
          </a:p>
          <a:p>
            <a:pPr lvl="1" hangingPunct="0">
              <a:spcBef>
                <a:spcPts val="1417"/>
              </a:spcBef>
              <a:buSzPct val="75000"/>
              <a:buFont typeface="StarSymbol"/>
              <a:buChar char="–"/>
            </a:pPr>
            <a:endParaRPr lang="en-US" altLang="zh-CN" sz="800" dirty="0">
              <a:solidFill>
                <a:srgbClr val="0070C0"/>
              </a:solidFill>
              <a:highlight>
                <a:scrgbClr r="0" g="0" b="0">
                  <a:alpha val="0"/>
                </a:scrgbClr>
              </a:highlight>
              <a:latin typeface="Times New Roman" panose="02020603050405020304" pitchFamily="18" charset="0"/>
              <a:cs typeface="Times New Roman" panose="02020603050405020304" pitchFamily="18" charset="0"/>
            </a:endParaRPr>
          </a:p>
          <a:p>
            <a:pPr lvl="0">
              <a:buSzPct val="45000"/>
              <a:buFont typeface="StarSymbol"/>
              <a:buChar char="●"/>
            </a:pPr>
            <a:r>
              <a:rPr lang="zh-CN" altLang="en-US" dirty="0"/>
              <a:t>支持跨多个领域的即插即用加速</a:t>
            </a:r>
            <a:r>
              <a:rPr lang="en-US" altLang="zh-CN" sz="2200" dirty="0">
                <a:latin typeface="Times New Roman" panose="02020603050405020304" pitchFamily="18" charset="0"/>
                <a:cs typeface="Times New Roman" panose="02020603050405020304" pitchFamily="18" charset="0"/>
              </a:rPr>
              <a:t>:</a:t>
            </a:r>
          </a:p>
          <a:p>
            <a:pPr lvl="1" hangingPunct="0">
              <a:spcBef>
                <a:spcPts val="1417"/>
              </a:spcBef>
              <a:buSzPct val="75000"/>
              <a:buFont typeface="StarSymbol"/>
              <a:buChar char="–"/>
            </a:pPr>
            <a:r>
              <a:rPr lang="zh-CN" altLang="en-US" sz="2200" dirty="0">
                <a:solidFill>
                  <a:srgbClr val="0070C0"/>
                </a:solidFill>
                <a:latin typeface="Times New Roman" panose="02020603050405020304" pitchFamily="18" charset="0"/>
                <a:cs typeface="Times New Roman" panose="02020603050405020304" pitchFamily="18" charset="0"/>
              </a:rPr>
              <a:t>线性代数、图像和视频处理</a:t>
            </a:r>
            <a:endParaRPr lang="en-US" altLang="zh-CN" sz="2200" dirty="0">
              <a:solidFill>
                <a:srgbClr val="0070C0"/>
              </a:solidFill>
              <a:latin typeface="Times New Roman" panose="02020603050405020304" pitchFamily="18" charset="0"/>
              <a:cs typeface="Times New Roman" panose="02020603050405020304" pitchFamily="18" charset="0"/>
            </a:endParaRPr>
          </a:p>
          <a:p>
            <a:pPr lvl="1" hangingPunct="0">
              <a:spcBef>
                <a:spcPts val="1417"/>
              </a:spcBef>
              <a:buSzPct val="75000"/>
              <a:buFont typeface="StarSymbol"/>
              <a:buChar char="–"/>
            </a:pPr>
            <a:r>
              <a:rPr lang="zh-CN" altLang="en-US" sz="2200" dirty="0">
                <a:solidFill>
                  <a:srgbClr val="0070C0"/>
                </a:solidFill>
                <a:latin typeface="Times New Roman" panose="02020603050405020304" pitchFamily="18" charset="0"/>
                <a:cs typeface="Times New Roman" panose="02020603050405020304" pitchFamily="18" charset="0"/>
              </a:rPr>
              <a:t>深度学习、图分析</a:t>
            </a:r>
            <a:endParaRPr lang="en-US" dirty="0"/>
          </a:p>
        </p:txBody>
      </p:sp>
    </p:spTree>
    <p:extLst>
      <p:ext uri="{BB962C8B-B14F-4D97-AF65-F5344CB8AC3E}">
        <p14:creationId xmlns:p14="http://schemas.microsoft.com/office/powerpoint/2010/main" val="119098408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1589</TotalTime>
  <Words>2965</Words>
  <Application>Microsoft Macintosh PowerPoint</Application>
  <PresentationFormat>Custom</PresentationFormat>
  <Paragraphs>558</Paragraphs>
  <Slides>69</Slides>
  <Notes>20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69</vt:i4>
      </vt:variant>
    </vt:vector>
  </HeadingPairs>
  <TitlesOfParts>
    <vt:vector size="82" baseType="lpstr">
      <vt:lpstr>等线</vt:lpstr>
      <vt:lpstr>等线 Light</vt:lpstr>
      <vt:lpstr>Liberation Sans</vt:lpstr>
      <vt:lpstr>NVIDIA-APAC</vt:lpstr>
      <vt:lpstr>宋体</vt:lpstr>
      <vt:lpstr>StarSymbol</vt:lpstr>
      <vt:lpstr>TimesLTStd-Roman</vt:lpstr>
      <vt:lpstr>Arial</vt:lpstr>
      <vt:lpstr>Courier New</vt:lpstr>
      <vt:lpstr>Palatino</vt:lpstr>
      <vt:lpstr>Times New Roman</vt:lpstr>
      <vt:lpstr>Wingdings</vt:lpstr>
      <vt:lpstr>Office 主题​​</vt:lpstr>
      <vt:lpstr>Introduction to CUDA  (1) Getting Started   </vt:lpstr>
      <vt:lpstr>Content </vt:lpstr>
      <vt:lpstr>What is CUDA</vt:lpstr>
      <vt:lpstr>What is CUDA</vt:lpstr>
      <vt:lpstr>What is CUDA</vt:lpstr>
      <vt:lpstr>What is CUDA</vt:lpstr>
      <vt:lpstr>What is CUDA</vt:lpstr>
      <vt:lpstr>CUDA并行计算</vt:lpstr>
      <vt:lpstr>CUDA Toolkit</vt:lpstr>
      <vt:lpstr>CUDA Toolkit</vt:lpstr>
      <vt:lpstr>CUDA Toolkit</vt:lpstr>
      <vt:lpstr>CUDA Toolkit</vt:lpstr>
      <vt:lpstr>CUDA Toolkit</vt:lpstr>
      <vt:lpstr>CUDA Toolkit</vt:lpstr>
      <vt:lpstr>CUDA Toolkit</vt:lpstr>
      <vt:lpstr>CUDA Toolkit</vt:lpstr>
      <vt:lpstr>CUDA Toolkit</vt:lpstr>
      <vt:lpstr>CUDA Download</vt:lpstr>
      <vt:lpstr>CUDA Pre-Installation</vt:lpstr>
      <vt:lpstr>CUDA Installation</vt:lpstr>
      <vt:lpstr>CUDA Post-Installation</vt:lpstr>
      <vt:lpstr>CUDA Verification</vt:lpstr>
      <vt:lpstr>CUDA Verification</vt:lpstr>
      <vt:lpstr>Content </vt:lpstr>
      <vt:lpstr>PowerPoint Presentation</vt:lpstr>
      <vt:lpstr>PowerPoint Presentation</vt:lpstr>
      <vt:lpstr>Example of data parallel</vt:lpstr>
      <vt:lpstr>像素可以相互独立地进行计算</vt:lpstr>
      <vt:lpstr>colorToGreyscaleConversion  ‘Preview’</vt:lpstr>
      <vt:lpstr>Content </vt:lpstr>
      <vt:lpstr>Heterogeneous parallel computing</vt:lpstr>
      <vt:lpstr>Heterogeneous parallel computing</vt:lpstr>
      <vt:lpstr>Heterogeneous parallel computing</vt:lpstr>
      <vt:lpstr>Heterogeneous parallel computing</vt:lpstr>
      <vt:lpstr>Heterogeneous parallel computing</vt:lpstr>
      <vt:lpstr>Compiling A CUDA Program</vt:lpstr>
      <vt:lpstr>Compiling A CUDA Program (MSVC)</vt:lpstr>
      <vt:lpstr>CUDA/OpenCL – Execution Model</vt:lpstr>
      <vt:lpstr>Content </vt:lpstr>
      <vt:lpstr>PowerPoint Presentation</vt:lpstr>
      <vt:lpstr>PowerPoint Presentation</vt:lpstr>
      <vt:lpstr>PowerPoint Presentation</vt:lpstr>
      <vt:lpstr>PowerPoint Presentation</vt:lpstr>
      <vt:lpstr>Content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Content </vt:lpstr>
      <vt:lpstr>PowerPoint Presentation</vt:lpstr>
      <vt:lpstr>Example: Vector Addition Kernel</vt:lpstr>
      <vt:lpstr>More on CUDA Function Declarations</vt:lpstr>
      <vt:lpstr>More on CUDA Function Declarations</vt:lpstr>
      <vt:lpstr>Example: Vector Addition Kernel</vt:lpstr>
      <vt:lpstr>Thread Blocks: Scalable Cooperation</vt:lpstr>
      <vt:lpstr>Thread Blocks: Scalable Cooperation</vt:lpstr>
      <vt:lpstr>Example: Vector Addition Kernel</vt:lpstr>
      <vt:lpstr>Example: Vector Addition Kernel</vt:lpstr>
      <vt:lpstr>Content </vt:lpstr>
      <vt:lpstr>PowerPoint Presentation</vt:lpstr>
      <vt:lpstr>More on Kernel Launch</vt:lpstr>
      <vt:lpstr>PowerPoint Presentation</vt:lpstr>
      <vt:lpstr>Summary </vt:lpstr>
      <vt:lpstr>References</vt:lpstr>
      <vt:lpstr>Reference </vt:lpstr>
      <vt:lpstr>Reference </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unknown</dc:creator>
  <cp:lastModifiedBy>Microsoft Office User</cp:lastModifiedBy>
  <cp:revision>79</cp:revision>
  <dcterms:created xsi:type="dcterms:W3CDTF">2019-06-15T04:29:32Z</dcterms:created>
  <dcterms:modified xsi:type="dcterms:W3CDTF">2025-01-05T00:25:52Z</dcterms:modified>
</cp:coreProperties>
</file>